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2" r:id="rId2"/>
    <p:sldId id="274" r:id="rId3"/>
    <p:sldId id="275" r:id="rId4"/>
    <p:sldId id="291" r:id="rId5"/>
    <p:sldId id="286" r:id="rId6"/>
    <p:sldId id="276" r:id="rId7"/>
    <p:sldId id="281" r:id="rId8"/>
    <p:sldId id="284" r:id="rId9"/>
    <p:sldId id="280" r:id="rId10"/>
    <p:sldId id="282" r:id="rId11"/>
    <p:sldId id="283" r:id="rId12"/>
    <p:sldId id="290" r:id="rId13"/>
    <p:sldId id="277" r:id="rId14"/>
    <p:sldId id="285" r:id="rId15"/>
    <p:sldId id="278" r:id="rId16"/>
    <p:sldId id="279" r:id="rId17"/>
    <p:sldId id="271" r:id="rId18"/>
    <p:sldId id="289" r:id="rId19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6" autoAdjust="0"/>
    <p:restoredTop sz="94614" autoAdjust="0"/>
  </p:normalViewPr>
  <p:slideViewPr>
    <p:cSldViewPr>
      <p:cViewPr>
        <p:scale>
          <a:sx n="60" d="100"/>
          <a:sy n="60" d="100"/>
        </p:scale>
        <p:origin x="-498" y="-10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2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F7A00FE-BC7A-49DE-A7FA-7CE7A16DA3AD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99C609-F4AD-487C-8043-00F262938A7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0179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297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4588DE-E375-415C-A046-BE91718D4E35}" type="slidenum">
              <a:rPr lang="es-A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57804-CF15-471C-B78A-2B1D434C79DB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6356E-63C5-44E6-BD75-2874A8E8DA9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217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754E-0889-4628-9365-A0A57A39299C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7851B-F844-4414-825E-8FAB078DCDD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253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ACC88-5CD9-4C9E-88AE-19FDB31D40D5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608C5-876C-4013-8C05-EA165F86361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509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9AA57-DAF5-4399-B40D-29D037E2CCF1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E0DF6-835D-456D-B7B2-0B2B4D455E7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169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4175D-0944-4DA0-A099-45B15C756306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FF523-9228-4A56-AC52-6D16C46BEFE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841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38BD1-F3E0-419E-83FC-F2EC199999EB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69879-508C-4D01-9C4E-1368EF29AB0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6770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34F1B-4A5E-427B-9EA6-91A3332D0338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B662F-E1E9-4A6E-8A39-8439FC9C291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943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71E74-875A-40D5-A908-E02BB57FD455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CA91A-2280-4513-B14F-87871CE3FED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149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F3DEE-D2FE-4F71-9A63-1912CBDA89B8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E7B7B-711F-4043-8C54-9B6F0AC8DC9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175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8CA0A-E279-405A-9C08-C5F649AB6024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5A630-F74E-4F46-B91E-074D46333D2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000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965EF-DDF9-41F7-A5EE-D7DE85EB1A5D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FDF21-A8A1-4ADA-94B0-1C823CFECE0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765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B38039-17C3-4CD1-BDA6-8285635E606E}" type="datetimeFigureOut">
              <a:rPr lang="es-AR"/>
              <a:pPr>
                <a:defRPr/>
              </a:pPr>
              <a:t>18/10/2016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F61FFF-9E26-4426-8ED1-4C513E80DB1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/>
          </a:p>
        </p:txBody>
      </p:sp>
      <p:pic>
        <p:nvPicPr>
          <p:cNvPr id="3075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260350"/>
            <a:ext cx="839152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785794"/>
            <a:ext cx="1785950" cy="17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24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aptura de pantalla 2016-10-16 17.07.06.png"/>
          <p:cNvPicPr>
            <a:picLocks noChangeAspect="1"/>
          </p:cNvPicPr>
          <p:nvPr/>
        </p:nvPicPr>
        <p:blipFill>
          <a:blip r:embed="rId2"/>
          <a:srcRect l="2236" r="2367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Captura de pantalla 2016-10-16 17.08.52.png"/>
          <p:cNvPicPr>
            <a:picLocks noChangeAspect="1"/>
          </p:cNvPicPr>
          <p:nvPr/>
        </p:nvPicPr>
        <p:blipFill>
          <a:blip r:embed="rId2"/>
          <a:srcRect l="4478" b="36050"/>
          <a:stretch>
            <a:fillRect/>
          </a:stretch>
        </p:blipFill>
        <p:spPr>
          <a:xfrm>
            <a:off x="0" y="0"/>
            <a:ext cx="9144000" cy="3857628"/>
          </a:xfrm>
          <a:prstGeom prst="rect">
            <a:avLst/>
          </a:prstGeom>
        </p:spPr>
      </p:pic>
      <p:pic>
        <p:nvPicPr>
          <p:cNvPr id="4" name="3 Imagen" descr="Captura de pantalla 2016-10-16 17.11.0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72510"/>
            <a:ext cx="9144000" cy="3685490"/>
          </a:xfrm>
          <a:prstGeom prst="rect">
            <a:avLst/>
          </a:prstGeom>
        </p:spPr>
      </p:pic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6051" y="188640"/>
            <a:ext cx="8588437" cy="6518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3469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5425" cy="5903913"/>
          </a:xfrm>
        </p:spPr>
        <p:txBody>
          <a:bodyPr/>
          <a:lstStyle/>
          <a:p>
            <a:pPr eaLnBrk="1" hangingPunct="1"/>
            <a:r>
              <a:rPr lang="es-AR" sz="2800" b="1" smtClean="0">
                <a:solidFill>
                  <a:srgbClr val="FFFF00"/>
                </a:solidFill>
              </a:rPr>
              <a:t>La cuestión psicológica del concurso</a:t>
            </a: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Cómo prepararse para la entrevista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Cómo prepararse para la clase oral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endParaRPr lang="es-AR" sz="240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log_Noticias_SabiasQue_Rostro.jpg"/>
          <p:cNvPicPr>
            <a:picLocks noChangeAspect="1"/>
          </p:cNvPicPr>
          <p:nvPr/>
        </p:nvPicPr>
        <p:blipFill>
          <a:blip r:embed="rId2"/>
          <a:srcRect r="20951"/>
          <a:stretch>
            <a:fillRect/>
          </a:stretch>
        </p:blipFill>
        <p:spPr>
          <a:xfrm>
            <a:off x="-214346" y="0"/>
            <a:ext cx="9358346" cy="6858000"/>
          </a:xfrm>
          <a:prstGeom prst="rect">
            <a:avLst/>
          </a:prstGeom>
        </p:spPr>
      </p:pic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5425" cy="5903913"/>
          </a:xfrm>
        </p:spPr>
        <p:txBody>
          <a:bodyPr/>
          <a:lstStyle/>
          <a:p>
            <a:pPr eaLnBrk="1" hangingPunct="1"/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b="1" dirty="0" smtClean="0">
                <a:solidFill>
                  <a:srgbClr val="FFFF00"/>
                </a:solidFill>
              </a:rPr>
              <a:t>La conformación de jurados y comisiones evaluadoras </a:t>
            </a:r>
            <a:r>
              <a:rPr lang="es-AR" sz="2400" dirty="0" smtClean="0">
                <a:solidFill>
                  <a:srgbClr val="92D050"/>
                </a:solidFill>
              </a:rPr>
              <a:t>(recusaciones y excusaciones)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b="1" dirty="0" smtClean="0">
                <a:solidFill>
                  <a:srgbClr val="FFFF00"/>
                </a:solidFill>
              </a:rPr>
              <a:t>Las etapas posteriores a la defensa</a:t>
            </a:r>
            <a:r>
              <a:rPr lang="es-AR" sz="2400" dirty="0" smtClean="0">
                <a:solidFill>
                  <a:srgbClr val="FFFF00"/>
                </a:solidFill>
              </a:rPr>
              <a:t/>
            </a:r>
            <a:br>
              <a:rPr lang="es-AR" sz="2400" dirty="0" smtClean="0">
                <a:solidFill>
                  <a:srgbClr val="FFFF00"/>
                </a:solidFill>
              </a:rPr>
            </a:br>
            <a:r>
              <a:rPr lang="es-AR" sz="2400" dirty="0" smtClean="0">
                <a:solidFill>
                  <a:srgbClr val="FFFF00"/>
                </a:solidFill>
              </a:rPr>
              <a:t> </a:t>
            </a:r>
            <a:r>
              <a:rPr lang="es-AR" sz="2400" dirty="0" smtClean="0">
                <a:solidFill>
                  <a:srgbClr val="92D050"/>
                </a:solidFill>
              </a:rPr>
              <a:t>(dictámenes por unanimidad, de mayoría y minoría, impugnaciones)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endParaRPr lang="es-AR" sz="2400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5425" cy="5903913"/>
          </a:xfrm>
        </p:spPr>
        <p:txBody>
          <a:bodyPr/>
          <a:lstStyle/>
          <a:p>
            <a:pPr eaLnBrk="1" hangingPunct="1"/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800" b="1" dirty="0" smtClean="0">
                <a:solidFill>
                  <a:srgbClr val="FFFF00"/>
                </a:solidFill>
              </a:rPr>
              <a:t>Dossier documentación</a:t>
            </a: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Instructivos auxiliares ejemplos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Normativa vigente concursos auxiliares UBA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Planes de clase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Reglamentos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Manual de escritura (Oralidad académica. Págs. 239-249)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>
                <a:solidFill>
                  <a:srgbClr val="92D050"/>
                </a:solidFill>
              </a:rPr>
              <a:t/>
            </a:r>
            <a:br>
              <a:rPr lang="es-AR" sz="2400" dirty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Reglamento auxiliares CBC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endParaRPr lang="es-AR" sz="2400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5425" cy="5903913"/>
          </a:xfrm>
        </p:spPr>
        <p:txBody>
          <a:bodyPr/>
          <a:lstStyle/>
          <a:p>
            <a:pPr eaLnBrk="1" hangingPunct="1"/>
            <a:r>
              <a:rPr lang="es-AR" smtClean="0">
                <a:solidFill>
                  <a:srgbClr val="92D050"/>
                </a:solidFill>
              </a:rPr>
              <a:t/>
            </a:r>
            <a:br>
              <a:rPr lang="es-AR" smtClean="0">
                <a:solidFill>
                  <a:srgbClr val="92D050"/>
                </a:solidFill>
              </a:rPr>
            </a:br>
            <a:r>
              <a:rPr lang="es-AR" smtClean="0">
                <a:solidFill>
                  <a:srgbClr val="92D050"/>
                </a:solidFill>
              </a:rPr>
              <a:t/>
            </a:r>
            <a:br>
              <a:rPr lang="es-AR" smtClean="0">
                <a:solidFill>
                  <a:srgbClr val="92D050"/>
                </a:solidFill>
              </a:rPr>
            </a:br>
            <a:endParaRPr lang="es-AR" smtClean="0">
              <a:solidFill>
                <a:srgbClr val="92D050"/>
              </a:solidFill>
            </a:endParaRPr>
          </a:p>
        </p:txBody>
      </p:sp>
      <p:pic>
        <p:nvPicPr>
          <p:cNvPr id="4" name="3 Imagen" descr="aduba_o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28670"/>
            <a:ext cx="9144000" cy="4800600"/>
          </a:xfrm>
          <a:prstGeom prst="rect">
            <a:avLst/>
          </a:prstGeom>
        </p:spPr>
      </p:pic>
    </p:spTree>
  </p:cSld>
  <p:clrMapOvr>
    <a:masterClrMapping/>
  </p:clrMapOvr>
  <p:transition spd="slow" advTm="4512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s-AR" dirty="0" smtClean="0">
                <a:solidFill>
                  <a:srgbClr val="92D050"/>
                </a:solidFill>
              </a:rPr>
              <a:t>Muchas </a:t>
            </a:r>
            <a:r>
              <a:rPr lang="es-AR" dirty="0" smtClean="0">
                <a:solidFill>
                  <a:srgbClr val="92D050"/>
                </a:solidFill>
              </a:rPr>
              <a:t>gracias!</a:t>
            </a:r>
          </a:p>
          <a:p>
            <a:pPr marL="0" indent="0" algn="ctr">
              <a:buNone/>
            </a:pPr>
            <a:endParaRPr lang="es-AR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es-AR" dirty="0">
                <a:solidFill>
                  <a:srgbClr val="92D050"/>
                </a:solidFill>
              </a:rPr>
              <a:t>MÁS DERECHOS PARA TODOS LOS DOCENTES </a:t>
            </a:r>
            <a:endParaRPr lang="es-AR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endParaRPr lang="es-AR" dirty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es-AR" dirty="0" smtClean="0">
                <a:solidFill>
                  <a:srgbClr val="92D050"/>
                </a:solidFill>
              </a:rPr>
              <a:t>Para estar actualizado solicitar a: </a:t>
            </a:r>
          </a:p>
          <a:p>
            <a:pPr marL="0" indent="0" algn="ctr">
              <a:buNone/>
            </a:pPr>
            <a:r>
              <a:rPr lang="es-AR" dirty="0" err="1" smtClean="0"/>
              <a:t>adubacomunicacion@gmail.com</a:t>
            </a:r>
            <a:endParaRPr lang="es-AR" dirty="0" smtClean="0"/>
          </a:p>
          <a:p>
            <a:pPr marL="0" indent="0" algn="ctr">
              <a:buNone/>
            </a:pPr>
            <a:r>
              <a:rPr lang="es-AR" dirty="0" smtClean="0">
                <a:solidFill>
                  <a:srgbClr val="92D050"/>
                </a:solidFill>
              </a:rPr>
              <a:t>Boletín semanal </a:t>
            </a:r>
            <a:r>
              <a:rPr lang="es-AR" dirty="0" err="1" smtClean="0">
                <a:solidFill>
                  <a:srgbClr val="92D050"/>
                </a:solidFill>
              </a:rPr>
              <a:t>ADUBA</a:t>
            </a:r>
            <a:endParaRPr lang="es-AR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endParaRPr lang="es-AR" dirty="0">
              <a:solidFill>
                <a:srgbClr val="92D050"/>
              </a:solidFill>
            </a:endParaRPr>
          </a:p>
          <a:p>
            <a:pPr marL="0" indent="0" algn="ctr">
              <a:buNone/>
            </a:pPr>
            <a:endParaRPr lang="es-AR" dirty="0">
              <a:solidFill>
                <a:srgbClr val="92D050"/>
              </a:solidFill>
            </a:endParaRPr>
          </a:p>
        </p:txBody>
      </p:sp>
      <p:pic>
        <p:nvPicPr>
          <p:cNvPr id="4" name="3 Imagen" descr="Captura de pantalla 2016-08-22 a las 7.22.59.png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725144"/>
            <a:ext cx="42672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93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5425" cy="5903913"/>
          </a:xfrm>
        </p:spPr>
        <p:txBody>
          <a:bodyPr/>
          <a:lstStyle/>
          <a:p>
            <a:pPr eaLnBrk="1" hangingPunct="1"/>
            <a:r>
              <a:rPr lang="es-AR" sz="3200" b="1" smtClean="0">
                <a:solidFill>
                  <a:srgbClr val="FFFF00"/>
                </a:solidFill>
              </a:rPr>
              <a:t>Docentes</a:t>
            </a: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b="1" smtClean="0">
                <a:solidFill>
                  <a:srgbClr val="FFFF00"/>
                </a:solidFill>
              </a:rPr>
              <a:t>Carlos Authier</a:t>
            </a: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Editor, Docente UBA, CONICET CAICYT, Maestrando UBA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 </a:t>
            </a:r>
            <a:r>
              <a:rPr lang="es-AR" sz="2400" b="1" smtClean="0">
                <a:solidFill>
                  <a:srgbClr val="FFFF00"/>
                </a:solidFill>
              </a:rPr>
              <a:t>Zulema Beltrami</a:t>
            </a: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Abogada, Docente UBA, Secretaría Gremial ADUBA, 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Maestrando UBA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b="1" smtClean="0">
                <a:solidFill>
                  <a:srgbClr val="FFFF00"/>
                </a:solidFill>
              </a:rPr>
              <a:t>Eduardo Giordanino</a:t>
            </a: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Bibliotecario, Docente UBA, SISBI-UBA, Maestrando UBA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FFFF00"/>
                </a:solidFill>
              </a:rPr>
              <a:t> </a:t>
            </a:r>
            <a:r>
              <a:rPr lang="es-AR" sz="2400" b="1" smtClean="0">
                <a:solidFill>
                  <a:srgbClr val="FFFF00"/>
                </a:solidFill>
              </a:rPr>
              <a:t>Verónica Perelli</a:t>
            </a: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Psicóloga, Docente UBA</a:t>
            </a:r>
          </a:p>
        </p:txBody>
      </p:sp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5425" cy="5903913"/>
          </a:xfrm>
        </p:spPr>
        <p:txBody>
          <a:bodyPr/>
          <a:lstStyle/>
          <a:p>
            <a:pPr eaLnBrk="1" hangingPunct="1"/>
            <a:r>
              <a:rPr lang="es-AR" sz="2800" b="1" smtClean="0">
                <a:solidFill>
                  <a:srgbClr val="FFFF00"/>
                </a:solidFill>
              </a:rPr>
              <a:t>Temario</a:t>
            </a: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La normativa de los concursos docentes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Los reglamentos, deberes y derechos del aspirante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El convenio colectivo de trabajo (CCT)</a:t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/>
            </a:r>
            <a:br>
              <a:rPr lang="es-AR" sz="2400" smtClean="0">
                <a:solidFill>
                  <a:srgbClr val="92D050"/>
                </a:solidFill>
              </a:rPr>
            </a:br>
            <a:r>
              <a:rPr lang="es-AR" sz="2400" smtClean="0">
                <a:solidFill>
                  <a:srgbClr val="92D050"/>
                </a:solidFill>
              </a:rPr>
              <a:t>Los veedores (por claustro, gremiales)</a:t>
            </a:r>
          </a:p>
        </p:txBody>
      </p:sp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b="1" dirty="0">
                <a:solidFill>
                  <a:srgbClr val="FFFF00"/>
                </a:solidFill>
              </a:rPr>
              <a:t>La multiplicidad de </a:t>
            </a:r>
            <a:r>
              <a:rPr lang="es-AR" b="1" dirty="0" smtClean="0">
                <a:solidFill>
                  <a:srgbClr val="FFFF00"/>
                </a:solidFill>
              </a:rPr>
              <a:t>factores</a:t>
            </a:r>
          </a:p>
          <a:p>
            <a:pPr marL="0" indent="0" algn="ctr">
              <a:buNone/>
            </a:pPr>
            <a:r>
              <a:rPr lang="es-AR" b="1" dirty="0" smtClean="0">
                <a:solidFill>
                  <a:srgbClr val="FFFF00"/>
                </a:solidFill>
              </a:rPr>
              <a:t>y </a:t>
            </a:r>
            <a:r>
              <a:rPr lang="es-AR" b="1" dirty="0">
                <a:solidFill>
                  <a:srgbClr val="FFFF00"/>
                </a:solidFill>
              </a:rPr>
              <a:t>aspectos del concurso </a:t>
            </a:r>
            <a:endParaRPr lang="es-AR" b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s-AR" dirty="0">
                <a:solidFill>
                  <a:srgbClr val="FFFF00"/>
                </a:solidFill>
              </a:rPr>
              <a:t/>
            </a:r>
            <a:br>
              <a:rPr lang="es-AR" dirty="0">
                <a:solidFill>
                  <a:srgbClr val="FFFF00"/>
                </a:solidFill>
              </a:rPr>
            </a:br>
            <a:r>
              <a:rPr lang="es-AR" dirty="0">
                <a:solidFill>
                  <a:srgbClr val="92D050"/>
                </a:solidFill>
              </a:rPr>
              <a:t>(Los aspectos formales, académicos, </a:t>
            </a:r>
            <a:br>
              <a:rPr lang="es-AR" dirty="0">
                <a:solidFill>
                  <a:srgbClr val="92D050"/>
                </a:solidFill>
              </a:rPr>
            </a:br>
            <a:r>
              <a:rPr lang="es-AR" dirty="0">
                <a:solidFill>
                  <a:srgbClr val="92D050"/>
                </a:solidFill>
              </a:rPr>
              <a:t>políticos, gremiales, psicológicos)</a:t>
            </a:r>
            <a:br>
              <a:rPr lang="es-AR" dirty="0">
                <a:solidFill>
                  <a:srgbClr val="92D050"/>
                </a:solidFill>
              </a:rPr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89970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onvenio-400x4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889000"/>
            <a:ext cx="5080000" cy="5080000"/>
          </a:xfrm>
          <a:prstGeom prst="rect">
            <a:avLst/>
          </a:prstGeom>
        </p:spPr>
      </p:pic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917061" cy="5472460"/>
          </a:xfrm>
        </p:spPr>
        <p:txBody>
          <a:bodyPr/>
          <a:lstStyle/>
          <a:p>
            <a:pPr marL="719138" algn="l" eaLnBrk="1" hangingPunct="1"/>
            <a:r>
              <a:rPr lang="es-AR" sz="2400" b="1" dirty="0" smtClean="0">
                <a:solidFill>
                  <a:srgbClr val="FFFF00"/>
                </a:solidFill>
              </a:rPr>
              <a:t>		</a:t>
            </a:r>
            <a:r>
              <a:rPr lang="es-AR" sz="2800" b="1" dirty="0" smtClean="0">
                <a:solidFill>
                  <a:srgbClr val="FFFF00"/>
                </a:solidFill>
              </a:rPr>
              <a:t>Las diferentes etapas</a:t>
            </a:r>
            <a:r>
              <a:rPr lang="es-AR" sz="2400" b="1" dirty="0" smtClean="0">
                <a:solidFill>
                  <a:srgbClr val="92D050"/>
                </a:solidFill>
              </a:rPr>
              <a:t/>
            </a:r>
            <a:br>
              <a:rPr lang="es-AR" sz="2400" b="1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La inscripción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Objeciones a los aspirantes y/o jurados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El armado y diseño del </a:t>
            </a:r>
            <a:r>
              <a:rPr lang="es-AR" sz="2400" dirty="0" err="1" smtClean="0">
                <a:solidFill>
                  <a:srgbClr val="92D050"/>
                </a:solidFill>
              </a:rPr>
              <a:t>curriculum</a:t>
            </a: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La preparación del plan de clase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La oratoria académica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La mecánica del concurso propiamente dicha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		(la entrevista, la clase oral) 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endParaRPr lang="es-AR" sz="2400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profesor clase pizarron"/>
          <p:cNvPicPr>
            <a:picLocks noChangeAspect="1" noChangeArrowheads="1"/>
          </p:cNvPicPr>
          <p:nvPr/>
        </p:nvPicPr>
        <p:blipFill>
          <a:blip r:embed="rId2"/>
          <a:srcRect l="20834" r="12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big_097fd948cabb5d35f6f901029328359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3130"/>
            <a:ext cx="9144000" cy="6891130"/>
          </a:xfrm>
          <a:prstGeom prst="rect">
            <a:avLst/>
          </a:prstGeom>
        </p:spPr>
      </p:pic>
      <p:pic>
        <p:nvPicPr>
          <p:cNvPr id="4" name="3 Imagen" descr="profe_cancher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43248"/>
            <a:ext cx="3368461" cy="3714752"/>
          </a:xfrm>
          <a:prstGeom prst="rect">
            <a:avLst/>
          </a:prstGeom>
        </p:spPr>
      </p:pic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5425" cy="5903913"/>
          </a:xfrm>
        </p:spPr>
        <p:txBody>
          <a:bodyPr/>
          <a:lstStyle/>
          <a:p>
            <a:pPr marL="534988" algn="l" eaLnBrk="1" hangingPunct="1"/>
            <a:r>
              <a:rPr lang="es-AR" sz="2400" b="1" dirty="0" smtClean="0">
                <a:solidFill>
                  <a:srgbClr val="FFFF00"/>
                </a:solidFill>
              </a:rPr>
              <a:t>			</a:t>
            </a:r>
            <a:r>
              <a:rPr lang="es-AR" sz="2800" b="1" dirty="0" smtClean="0">
                <a:solidFill>
                  <a:srgbClr val="FFFF00"/>
                </a:solidFill>
              </a:rPr>
              <a:t>Los antecedentes </a:t>
            </a:r>
            <a:br>
              <a:rPr lang="es-AR" sz="2800" b="1" dirty="0" smtClean="0">
                <a:solidFill>
                  <a:srgbClr val="FFFF00"/>
                </a:solidFill>
              </a:rPr>
            </a:br>
            <a:r>
              <a:rPr lang="es-AR" sz="2800" b="1" dirty="0" smtClean="0">
                <a:solidFill>
                  <a:srgbClr val="FFFF00"/>
                </a:solidFill>
              </a:rPr>
              <a:t>		    (formulario de inscripción)</a:t>
            </a: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/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Títulos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Antecedentes en docencia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Antecedentes en investigación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Cursos seguidos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Participación en congresos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Actuación en universidades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Cargos en administración pública o privada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Formación de recursos humanos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Síntesis de aportes en la especialidad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Síntesis de actuación profesional o extensión</a:t>
            </a:r>
            <a:br>
              <a:rPr lang="es-AR" sz="2400" dirty="0" smtClean="0">
                <a:solidFill>
                  <a:srgbClr val="92D050"/>
                </a:solidFill>
              </a:rPr>
            </a:br>
            <a:r>
              <a:rPr lang="es-AR" sz="2400" dirty="0" smtClean="0">
                <a:solidFill>
                  <a:srgbClr val="92D050"/>
                </a:solidFill>
              </a:rPr>
              <a:t>Otros elementos</a:t>
            </a:r>
            <a:br>
              <a:rPr lang="es-AR" sz="2400" dirty="0" smtClean="0">
                <a:solidFill>
                  <a:srgbClr val="92D050"/>
                </a:solidFill>
              </a:rPr>
            </a:br>
            <a:endParaRPr lang="es-AR" sz="2400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5638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35</Words>
  <Application>Microsoft Office PowerPoint</Application>
  <PresentationFormat>Presentación en pantalla (4:3)</PresentationFormat>
  <Paragraphs>19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Presentación de PowerPoint</vt:lpstr>
      <vt:lpstr>Docentes  Carlos Authier Editor, Docente UBA, CONICET CAICYT, Maestrando UBA   Zulema Beltrami Abogada, Docente UBA, Secretaría Gremial ADUBA,  Maestrando UBA  Eduardo Giordanino Bibliotecario, Docente UBA, SISBI-UBA, Maestrando UBA   Verónica Perelli Psicóloga, Docente UBA</vt:lpstr>
      <vt:lpstr>Temario  La normativa de los concursos docentes  Los reglamentos, deberes y derechos del aspirante  El convenio colectivo de trabajo (CCT)  Los veedores (por claustro, gremiales)</vt:lpstr>
      <vt:lpstr>Presentación de PowerPoint</vt:lpstr>
      <vt:lpstr>Presentación de PowerPoint</vt:lpstr>
      <vt:lpstr>  Las diferentes etapas  La inscripción  Objeciones a los aspirantes y/o jurados  El armado y diseño del curriculum  La preparación del plan de clase  La oratoria académica  La mecánica del concurso propiamente dicha   (la entrevista, la clase oral)    </vt:lpstr>
      <vt:lpstr>Presentación de PowerPoint</vt:lpstr>
      <vt:lpstr>Presentación de PowerPoint</vt:lpstr>
      <vt:lpstr>   Los antecedentes        (formulario de inscripción)  Títulos Antecedentes en docencia Antecedentes en investigación Cursos seguidos Participación en congresos Actuación en universidades Cargos en administración pública o privada Formación de recursos humanos Síntesis de aportes en la especialidad Síntesis de actuación profesional o extensión Otros elementos </vt:lpstr>
      <vt:lpstr>Presentación de PowerPoint</vt:lpstr>
      <vt:lpstr>Presentación de PowerPoint</vt:lpstr>
      <vt:lpstr>Presentación de PowerPoint</vt:lpstr>
      <vt:lpstr>La cuestión psicológica del concurso  Cómo prepararse para la entrevista  Cómo prepararse para la clase oral  </vt:lpstr>
      <vt:lpstr>Presentación de PowerPoint</vt:lpstr>
      <vt:lpstr>     La conformación de jurados y comisiones evaluadoras (recusaciones y excusaciones)  Las etapas posteriores a la defensa  (dictámenes por unanimidad, de mayoría y minoría, impugnaciones)    </vt:lpstr>
      <vt:lpstr>    Dossier documentación  Instructivos auxiliares ejemplos Normativa vigente concursos auxiliares UBA Planes de clase Reglamentos Manual de escritura (Oralidad académica. Págs. 239-249)  Reglamento auxiliares CBC    </vt:lpstr>
      <vt:lpstr> 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y Organización de Materiales Editoriales</dc:title>
  <dc:creator>Carlos</dc:creator>
  <cp:lastModifiedBy>Carlos</cp:lastModifiedBy>
  <cp:revision>92</cp:revision>
  <dcterms:created xsi:type="dcterms:W3CDTF">2015-04-06T22:43:51Z</dcterms:created>
  <dcterms:modified xsi:type="dcterms:W3CDTF">2016-10-19T02:54:06Z</dcterms:modified>
</cp:coreProperties>
</file>