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72" r:id="rId2"/>
    <p:sldId id="274" r:id="rId3"/>
    <p:sldId id="275" r:id="rId4"/>
    <p:sldId id="291" r:id="rId5"/>
    <p:sldId id="286" r:id="rId6"/>
    <p:sldId id="276" r:id="rId7"/>
    <p:sldId id="281" r:id="rId8"/>
    <p:sldId id="284" r:id="rId9"/>
    <p:sldId id="280" r:id="rId10"/>
    <p:sldId id="282" r:id="rId11"/>
    <p:sldId id="283" r:id="rId12"/>
    <p:sldId id="290" r:id="rId13"/>
    <p:sldId id="277" r:id="rId14"/>
    <p:sldId id="285" r:id="rId15"/>
    <p:sldId id="278" r:id="rId16"/>
    <p:sldId id="279" r:id="rId17"/>
    <p:sldId id="271" r:id="rId18"/>
    <p:sldId id="289" r:id="rId19"/>
  </p:sldIdLst>
  <p:sldSz cx="9144000" cy="6858000" type="screen4x3"/>
  <p:notesSz cx="6858000" cy="9144000"/>
  <p:defaultTextStyle>
    <a:defPPr>
      <a:defRPr lang="es-A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56" autoAdjust="0"/>
    <p:restoredTop sz="94614" autoAdjust="0"/>
  </p:normalViewPr>
  <p:slideViewPr>
    <p:cSldViewPr>
      <p:cViewPr>
        <p:scale>
          <a:sx n="60" d="100"/>
          <a:sy n="60" d="100"/>
        </p:scale>
        <p:origin x="-498" y="-109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020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0F7A00FE-BC7A-49DE-A7FA-7CE7A16DA3AD}" type="datetimeFigureOut">
              <a:rPr lang="es-AR"/>
              <a:pPr>
                <a:defRPr/>
              </a:pPr>
              <a:t>18/10/2016</a:t>
            </a:fld>
            <a:endParaRPr lang="es-AR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AR" noProof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noProof="0" smtClean="0"/>
              <a:t>Haga clic para modificar el estilo de texto del patrón</a:t>
            </a:r>
          </a:p>
          <a:p>
            <a:pPr lvl="1"/>
            <a:r>
              <a:rPr lang="es-ES" noProof="0" smtClean="0"/>
              <a:t>Segundo nivel</a:t>
            </a:r>
          </a:p>
          <a:p>
            <a:pPr lvl="2"/>
            <a:r>
              <a:rPr lang="es-ES" noProof="0" smtClean="0"/>
              <a:t>Tercer nivel</a:t>
            </a:r>
          </a:p>
          <a:p>
            <a:pPr lvl="3"/>
            <a:r>
              <a:rPr lang="es-ES" noProof="0" smtClean="0"/>
              <a:t>Cuarto nivel</a:t>
            </a:r>
          </a:p>
          <a:p>
            <a:pPr lvl="4"/>
            <a:r>
              <a:rPr lang="es-ES" noProof="0" smtClean="0"/>
              <a:t>Quinto nivel</a:t>
            </a:r>
            <a:endParaRPr lang="es-AR" noProof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6799C609-F4AD-487C-8043-00F262938A79}" type="slidenum">
              <a:rPr lang="es-AR"/>
              <a:pPr>
                <a:defRPr/>
              </a:pPr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85017959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AR" smtClean="0"/>
          </a:p>
        </p:txBody>
      </p:sp>
      <p:sp>
        <p:nvSpPr>
          <p:cNvPr id="29700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B4588DE-E375-415C-A046-BE91718D4E35}" type="slidenum">
              <a:rPr lang="es-A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</a:t>
            </a:fld>
            <a:endParaRPr lang="es-A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B57804-CF15-471C-B78A-2B1D434C79DB}" type="datetimeFigureOut">
              <a:rPr lang="es-AR"/>
              <a:pPr>
                <a:defRPr/>
              </a:pPr>
              <a:t>18/10/2016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B6356E-63C5-44E6-BD75-2874A8E8DA91}" type="slidenum">
              <a:rPr lang="es-AR"/>
              <a:pPr>
                <a:defRPr/>
              </a:pPr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1221762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7B754E-0889-4628-9365-A0A57A39299C}" type="datetimeFigureOut">
              <a:rPr lang="es-AR"/>
              <a:pPr>
                <a:defRPr/>
              </a:pPr>
              <a:t>18/10/2016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77851B-F844-4414-825E-8FAB078DCDD2}" type="slidenum">
              <a:rPr lang="es-AR"/>
              <a:pPr>
                <a:defRPr/>
              </a:pPr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7825324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ACC88-5CD9-4C9E-88AE-19FDB31D40D5}" type="datetimeFigureOut">
              <a:rPr lang="es-AR"/>
              <a:pPr>
                <a:defRPr/>
              </a:pPr>
              <a:t>18/10/2016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7608C5-876C-4013-8C05-EA165F86361A}" type="slidenum">
              <a:rPr lang="es-AR"/>
              <a:pPr>
                <a:defRPr/>
              </a:pPr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7450950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09AA57-DAF5-4399-B40D-29D037E2CCF1}" type="datetimeFigureOut">
              <a:rPr lang="es-AR"/>
              <a:pPr>
                <a:defRPr/>
              </a:pPr>
              <a:t>18/10/2016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BE0DF6-835D-456D-B7B2-0B2B4D455E7C}" type="slidenum">
              <a:rPr lang="es-AR"/>
              <a:pPr>
                <a:defRPr/>
              </a:pPr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251692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14175D-0944-4DA0-A099-45B15C756306}" type="datetimeFigureOut">
              <a:rPr lang="es-AR"/>
              <a:pPr>
                <a:defRPr/>
              </a:pPr>
              <a:t>18/10/2016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3FF523-9228-4A56-AC52-6D16C46BEFE3}" type="slidenum">
              <a:rPr lang="es-AR"/>
              <a:pPr>
                <a:defRPr/>
              </a:pPr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9284174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538BD1-F3E0-419E-83FC-F2EC199999EB}" type="datetimeFigureOut">
              <a:rPr lang="es-AR"/>
              <a:pPr>
                <a:defRPr/>
              </a:pPr>
              <a:t>18/10/2016</a:t>
            </a:fld>
            <a:endParaRPr lang="es-AR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669879-508C-4D01-9C4E-1368EF29AB0D}" type="slidenum">
              <a:rPr lang="es-AR"/>
              <a:pPr>
                <a:defRPr/>
              </a:pPr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7677094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7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034F1B-4A5E-427B-9EA6-91A3332D0338}" type="datetimeFigureOut">
              <a:rPr lang="es-AR"/>
              <a:pPr>
                <a:defRPr/>
              </a:pPr>
              <a:t>18/10/2016</a:t>
            </a:fld>
            <a:endParaRPr lang="es-AR"/>
          </a:p>
        </p:txBody>
      </p:sp>
      <p:sp>
        <p:nvSpPr>
          <p:cNvPr id="8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9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AB662F-E1E9-4A6E-8A39-8439FC9C2919}" type="slidenum">
              <a:rPr lang="es-AR"/>
              <a:pPr>
                <a:defRPr/>
              </a:pPr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7194341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E71E74-875A-40D5-A908-E02BB57FD455}" type="datetimeFigureOut">
              <a:rPr lang="es-AR"/>
              <a:pPr>
                <a:defRPr/>
              </a:pPr>
              <a:t>18/10/2016</a:t>
            </a:fld>
            <a:endParaRPr lang="es-AR"/>
          </a:p>
        </p:txBody>
      </p:sp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5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FCA91A-2280-4513-B14F-87871CE3FEDD}" type="slidenum">
              <a:rPr lang="es-AR"/>
              <a:pPr>
                <a:defRPr/>
              </a:pPr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1014911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CF3DEE-D2FE-4F71-9A63-1912CBDA89B8}" type="datetimeFigureOut">
              <a:rPr lang="es-AR"/>
              <a:pPr>
                <a:defRPr/>
              </a:pPr>
              <a:t>18/10/2016</a:t>
            </a:fld>
            <a:endParaRPr lang="es-AR"/>
          </a:p>
        </p:txBody>
      </p:sp>
      <p:sp>
        <p:nvSpPr>
          <p:cNvPr id="3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4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4E7B7B-711F-4043-8C54-9B6F0AC8DC93}" type="slidenum">
              <a:rPr lang="es-AR"/>
              <a:pPr>
                <a:defRPr/>
              </a:pPr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1017598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68CA0A-E279-405A-9C08-C5F649AB6024}" type="datetimeFigureOut">
              <a:rPr lang="es-AR"/>
              <a:pPr>
                <a:defRPr/>
              </a:pPr>
              <a:t>18/10/2016</a:t>
            </a:fld>
            <a:endParaRPr lang="es-AR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65A630-F74E-4F46-B91E-074D46333D2B}" type="slidenum">
              <a:rPr lang="es-AR"/>
              <a:pPr>
                <a:defRPr/>
              </a:pPr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7800009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AR" noProof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3965EF-DDF9-41F7-A5EE-D7DE85EB1A5D}" type="datetimeFigureOut">
              <a:rPr lang="es-AR"/>
              <a:pPr>
                <a:defRPr/>
              </a:pPr>
              <a:t>18/10/2016</a:t>
            </a:fld>
            <a:endParaRPr lang="es-AR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FFDF21-A8A1-4ADA-94B0-1C823CFECE09}" type="slidenum">
              <a:rPr lang="es-AR"/>
              <a:pPr>
                <a:defRPr/>
              </a:pPr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9276568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 Marcador de título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título del patrón</a:t>
            </a:r>
            <a:endParaRPr lang="es-AR" smtClean="0"/>
          </a:p>
        </p:txBody>
      </p:sp>
      <p:sp>
        <p:nvSpPr>
          <p:cNvPr id="1027" name="2 Marcador de texto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 smtClean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5B38039-17C3-4CD1-BDA6-8285635E606E}" type="datetimeFigureOut">
              <a:rPr lang="es-AR"/>
              <a:pPr>
                <a:defRPr/>
              </a:pPr>
              <a:t>18/10/2016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AF61FFF-9E26-4426-8ED1-4C513E80DB1C}" type="slidenum">
              <a:rPr lang="es-AR"/>
              <a:pPr>
                <a:defRPr/>
              </a:pPr>
              <a:t>‹Nº›</a:t>
            </a:fld>
            <a:endParaRPr lang="es-A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s://creativecommons.org/licenses/by/4.0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Subtítulo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s-AR"/>
          </a:p>
        </p:txBody>
      </p:sp>
      <p:pic>
        <p:nvPicPr>
          <p:cNvPr id="3075" name="1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238" y="260350"/>
            <a:ext cx="8391525" cy="633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6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58" y="785794"/>
            <a:ext cx="1785950" cy="178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3244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Captura de pantalla 2016-10-16 17.07.06.png"/>
          <p:cNvPicPr>
            <a:picLocks noChangeAspect="1"/>
          </p:cNvPicPr>
          <p:nvPr/>
        </p:nvPicPr>
        <p:blipFill>
          <a:blip r:embed="rId2"/>
          <a:srcRect l="2236" r="2367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 spd="slow" advTm="5638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 Imagen" descr="Captura de pantalla 2016-10-16 17.08.52.png"/>
          <p:cNvPicPr>
            <a:picLocks noChangeAspect="1"/>
          </p:cNvPicPr>
          <p:nvPr/>
        </p:nvPicPr>
        <p:blipFill>
          <a:blip r:embed="rId2"/>
          <a:srcRect l="4478" b="36050"/>
          <a:stretch>
            <a:fillRect/>
          </a:stretch>
        </p:blipFill>
        <p:spPr>
          <a:xfrm>
            <a:off x="0" y="0"/>
            <a:ext cx="9144000" cy="3857628"/>
          </a:xfrm>
          <a:prstGeom prst="rect">
            <a:avLst/>
          </a:prstGeom>
        </p:spPr>
      </p:pic>
      <p:pic>
        <p:nvPicPr>
          <p:cNvPr id="4" name="3 Imagen" descr="Captura de pantalla 2016-10-16 17.11.0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172510"/>
            <a:ext cx="9144000" cy="3685490"/>
          </a:xfrm>
          <a:prstGeom prst="rect">
            <a:avLst/>
          </a:prstGeom>
        </p:spPr>
      </p:pic>
    </p:spTree>
  </p:cSld>
  <p:clrMapOvr>
    <a:masterClrMapping/>
  </p:clrMapOvr>
  <p:transition spd="slow" advTm="5638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4" name="3 Marcador de contenido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6051" y="188640"/>
            <a:ext cx="8588437" cy="65180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934692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1 Título"/>
          <p:cNvSpPr>
            <a:spLocks noGrp="1"/>
          </p:cNvSpPr>
          <p:nvPr>
            <p:ph type="ctrTitle"/>
          </p:nvPr>
        </p:nvSpPr>
        <p:spPr>
          <a:xfrm>
            <a:off x="611188" y="549275"/>
            <a:ext cx="7845425" cy="5903913"/>
          </a:xfrm>
        </p:spPr>
        <p:txBody>
          <a:bodyPr/>
          <a:lstStyle/>
          <a:p>
            <a:pPr eaLnBrk="1" hangingPunct="1"/>
            <a:r>
              <a:rPr lang="es-AR" sz="2800" b="1" smtClean="0">
                <a:solidFill>
                  <a:srgbClr val="FFFF00"/>
                </a:solidFill>
              </a:rPr>
              <a:t>La cuestión psicológica del concurso</a:t>
            </a:r>
            <a:r>
              <a:rPr lang="es-AR" sz="2400" smtClean="0">
                <a:solidFill>
                  <a:srgbClr val="92D050"/>
                </a:solidFill>
              </a:rPr>
              <a:t/>
            </a:r>
            <a:br>
              <a:rPr lang="es-AR" sz="2400" smtClean="0">
                <a:solidFill>
                  <a:srgbClr val="92D050"/>
                </a:solidFill>
              </a:rPr>
            </a:br>
            <a:r>
              <a:rPr lang="es-AR" sz="2400" smtClean="0">
                <a:solidFill>
                  <a:srgbClr val="92D050"/>
                </a:solidFill>
              </a:rPr>
              <a:t/>
            </a:r>
            <a:br>
              <a:rPr lang="es-AR" sz="2400" smtClean="0">
                <a:solidFill>
                  <a:srgbClr val="92D050"/>
                </a:solidFill>
              </a:rPr>
            </a:br>
            <a:r>
              <a:rPr lang="es-AR" sz="2400" smtClean="0">
                <a:solidFill>
                  <a:srgbClr val="92D050"/>
                </a:solidFill>
              </a:rPr>
              <a:t>Cómo prepararse para la entrevista</a:t>
            </a:r>
            <a:br>
              <a:rPr lang="es-AR" sz="2400" smtClean="0">
                <a:solidFill>
                  <a:srgbClr val="92D050"/>
                </a:solidFill>
              </a:rPr>
            </a:br>
            <a:r>
              <a:rPr lang="es-AR" sz="2400" smtClean="0">
                <a:solidFill>
                  <a:srgbClr val="92D050"/>
                </a:solidFill>
              </a:rPr>
              <a:t/>
            </a:r>
            <a:br>
              <a:rPr lang="es-AR" sz="2400" smtClean="0">
                <a:solidFill>
                  <a:srgbClr val="92D050"/>
                </a:solidFill>
              </a:rPr>
            </a:br>
            <a:r>
              <a:rPr lang="es-AR" sz="2400" smtClean="0">
                <a:solidFill>
                  <a:srgbClr val="92D050"/>
                </a:solidFill>
              </a:rPr>
              <a:t>Cómo prepararse para la clase oral</a:t>
            </a:r>
            <a:br>
              <a:rPr lang="es-AR" sz="2400" smtClean="0">
                <a:solidFill>
                  <a:srgbClr val="92D050"/>
                </a:solidFill>
              </a:rPr>
            </a:br>
            <a:r>
              <a:rPr lang="es-AR" sz="2400" smtClean="0">
                <a:solidFill>
                  <a:srgbClr val="92D050"/>
                </a:solidFill>
              </a:rPr>
              <a:t/>
            </a:r>
            <a:br>
              <a:rPr lang="es-AR" sz="2400" smtClean="0">
                <a:solidFill>
                  <a:srgbClr val="92D050"/>
                </a:solidFill>
              </a:rPr>
            </a:br>
            <a:endParaRPr lang="es-AR" sz="2400" smtClean="0">
              <a:solidFill>
                <a:srgbClr val="92D050"/>
              </a:solidFill>
            </a:endParaRPr>
          </a:p>
        </p:txBody>
      </p:sp>
    </p:spTree>
  </p:cSld>
  <p:clrMapOvr>
    <a:masterClrMapping/>
  </p:clrMapOvr>
  <p:transition spd="slow" advTm="5638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Blog_Noticias_SabiasQue_Rostro.jpg"/>
          <p:cNvPicPr>
            <a:picLocks noChangeAspect="1"/>
          </p:cNvPicPr>
          <p:nvPr/>
        </p:nvPicPr>
        <p:blipFill>
          <a:blip r:embed="rId2"/>
          <a:srcRect r="20951"/>
          <a:stretch>
            <a:fillRect/>
          </a:stretch>
        </p:blipFill>
        <p:spPr>
          <a:xfrm>
            <a:off x="-214346" y="0"/>
            <a:ext cx="9358346" cy="6858000"/>
          </a:xfrm>
          <a:prstGeom prst="rect">
            <a:avLst/>
          </a:prstGeom>
        </p:spPr>
      </p:pic>
    </p:spTree>
  </p:cSld>
  <p:clrMapOvr>
    <a:masterClrMapping/>
  </p:clrMapOvr>
  <p:transition spd="slow" advTm="5638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1 Título"/>
          <p:cNvSpPr>
            <a:spLocks noGrp="1"/>
          </p:cNvSpPr>
          <p:nvPr>
            <p:ph type="ctrTitle"/>
          </p:nvPr>
        </p:nvSpPr>
        <p:spPr>
          <a:xfrm>
            <a:off x="611188" y="549275"/>
            <a:ext cx="7845425" cy="5903913"/>
          </a:xfrm>
        </p:spPr>
        <p:txBody>
          <a:bodyPr/>
          <a:lstStyle/>
          <a:p>
            <a:pPr eaLnBrk="1" hangingPunct="1"/>
            <a:r>
              <a:rPr lang="es-AR" sz="2400" dirty="0" smtClean="0">
                <a:solidFill>
                  <a:srgbClr val="92D050"/>
                </a:solidFill>
              </a:rPr>
              <a:t/>
            </a:r>
            <a:br>
              <a:rPr lang="es-AR" sz="2400" dirty="0" smtClean="0">
                <a:solidFill>
                  <a:srgbClr val="92D050"/>
                </a:solidFill>
              </a:rPr>
            </a:br>
            <a:r>
              <a:rPr lang="es-AR" sz="2400" dirty="0" smtClean="0">
                <a:solidFill>
                  <a:srgbClr val="92D050"/>
                </a:solidFill>
              </a:rPr>
              <a:t/>
            </a:r>
            <a:br>
              <a:rPr lang="es-AR" sz="2400" dirty="0" smtClean="0">
                <a:solidFill>
                  <a:srgbClr val="92D050"/>
                </a:solidFill>
              </a:rPr>
            </a:br>
            <a:r>
              <a:rPr lang="es-AR" sz="2400" dirty="0" smtClean="0">
                <a:solidFill>
                  <a:srgbClr val="92D050"/>
                </a:solidFill>
              </a:rPr>
              <a:t/>
            </a:r>
            <a:br>
              <a:rPr lang="es-AR" sz="2400" dirty="0" smtClean="0">
                <a:solidFill>
                  <a:srgbClr val="92D050"/>
                </a:solidFill>
              </a:rPr>
            </a:br>
            <a:r>
              <a:rPr lang="es-AR" sz="2400" dirty="0" smtClean="0">
                <a:solidFill>
                  <a:srgbClr val="92D050"/>
                </a:solidFill>
              </a:rPr>
              <a:t/>
            </a:r>
            <a:br>
              <a:rPr lang="es-AR" sz="2400" dirty="0" smtClean="0">
                <a:solidFill>
                  <a:srgbClr val="92D050"/>
                </a:solidFill>
              </a:rPr>
            </a:br>
            <a:r>
              <a:rPr lang="es-AR" sz="2400" dirty="0" smtClean="0">
                <a:solidFill>
                  <a:srgbClr val="92D050"/>
                </a:solidFill>
              </a:rPr>
              <a:t/>
            </a:r>
            <a:br>
              <a:rPr lang="es-AR" sz="2400" dirty="0" smtClean="0">
                <a:solidFill>
                  <a:srgbClr val="92D050"/>
                </a:solidFill>
              </a:rPr>
            </a:br>
            <a:r>
              <a:rPr lang="es-AR" sz="2400" b="1" dirty="0" smtClean="0">
                <a:solidFill>
                  <a:srgbClr val="FFFF00"/>
                </a:solidFill>
              </a:rPr>
              <a:t>La conformación de jurados y comisiones evaluadoras </a:t>
            </a:r>
            <a:r>
              <a:rPr lang="es-AR" sz="2400" dirty="0" smtClean="0">
                <a:solidFill>
                  <a:srgbClr val="92D050"/>
                </a:solidFill>
              </a:rPr>
              <a:t>(recusaciones y excusaciones)</a:t>
            </a:r>
            <a:br>
              <a:rPr lang="es-AR" sz="2400" dirty="0" smtClean="0">
                <a:solidFill>
                  <a:srgbClr val="92D050"/>
                </a:solidFill>
              </a:rPr>
            </a:br>
            <a:r>
              <a:rPr lang="es-AR" sz="2400" dirty="0" smtClean="0">
                <a:solidFill>
                  <a:srgbClr val="92D050"/>
                </a:solidFill>
              </a:rPr>
              <a:t/>
            </a:r>
            <a:br>
              <a:rPr lang="es-AR" sz="2400" dirty="0" smtClean="0">
                <a:solidFill>
                  <a:srgbClr val="92D050"/>
                </a:solidFill>
              </a:rPr>
            </a:br>
            <a:r>
              <a:rPr lang="es-AR" sz="2400" b="1" dirty="0" smtClean="0">
                <a:solidFill>
                  <a:srgbClr val="FFFF00"/>
                </a:solidFill>
              </a:rPr>
              <a:t>Las etapas posteriores a la defensa</a:t>
            </a:r>
            <a:r>
              <a:rPr lang="es-AR" sz="2400" dirty="0" smtClean="0">
                <a:solidFill>
                  <a:srgbClr val="FFFF00"/>
                </a:solidFill>
              </a:rPr>
              <a:t/>
            </a:r>
            <a:br>
              <a:rPr lang="es-AR" sz="2400" dirty="0" smtClean="0">
                <a:solidFill>
                  <a:srgbClr val="FFFF00"/>
                </a:solidFill>
              </a:rPr>
            </a:br>
            <a:r>
              <a:rPr lang="es-AR" sz="2400" dirty="0" smtClean="0">
                <a:solidFill>
                  <a:srgbClr val="FFFF00"/>
                </a:solidFill>
              </a:rPr>
              <a:t> </a:t>
            </a:r>
            <a:r>
              <a:rPr lang="es-AR" sz="2400" dirty="0" smtClean="0">
                <a:solidFill>
                  <a:srgbClr val="92D050"/>
                </a:solidFill>
              </a:rPr>
              <a:t>(dictámenes por unanimidad, de mayoría y minoría, impugnaciones)</a:t>
            </a:r>
            <a:br>
              <a:rPr lang="es-AR" sz="2400" dirty="0" smtClean="0">
                <a:solidFill>
                  <a:srgbClr val="92D050"/>
                </a:solidFill>
              </a:rPr>
            </a:br>
            <a:r>
              <a:rPr lang="es-AR" sz="2400" dirty="0" smtClean="0">
                <a:solidFill>
                  <a:srgbClr val="92D050"/>
                </a:solidFill>
              </a:rPr>
              <a:t/>
            </a:r>
            <a:br>
              <a:rPr lang="es-AR" sz="2400" dirty="0" smtClean="0">
                <a:solidFill>
                  <a:srgbClr val="92D050"/>
                </a:solidFill>
              </a:rPr>
            </a:br>
            <a:r>
              <a:rPr lang="es-AR" sz="2400" dirty="0" smtClean="0">
                <a:solidFill>
                  <a:srgbClr val="92D050"/>
                </a:solidFill>
              </a:rPr>
              <a:t/>
            </a:r>
            <a:br>
              <a:rPr lang="es-AR" sz="2400" dirty="0" smtClean="0">
                <a:solidFill>
                  <a:srgbClr val="92D050"/>
                </a:solidFill>
              </a:rPr>
            </a:br>
            <a:r>
              <a:rPr lang="es-AR" sz="2400" dirty="0" smtClean="0">
                <a:solidFill>
                  <a:srgbClr val="92D050"/>
                </a:solidFill>
              </a:rPr>
              <a:t/>
            </a:r>
            <a:br>
              <a:rPr lang="es-AR" sz="2400" dirty="0" smtClean="0">
                <a:solidFill>
                  <a:srgbClr val="92D050"/>
                </a:solidFill>
              </a:rPr>
            </a:br>
            <a:endParaRPr lang="es-AR" sz="2400" dirty="0" smtClean="0">
              <a:solidFill>
                <a:srgbClr val="92D050"/>
              </a:solidFill>
            </a:endParaRPr>
          </a:p>
        </p:txBody>
      </p:sp>
    </p:spTree>
  </p:cSld>
  <p:clrMapOvr>
    <a:masterClrMapping/>
  </p:clrMapOvr>
  <p:transition spd="slow" advTm="5638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1 Título"/>
          <p:cNvSpPr>
            <a:spLocks noGrp="1"/>
          </p:cNvSpPr>
          <p:nvPr>
            <p:ph type="ctrTitle"/>
          </p:nvPr>
        </p:nvSpPr>
        <p:spPr>
          <a:xfrm>
            <a:off x="611188" y="549275"/>
            <a:ext cx="7845425" cy="5903913"/>
          </a:xfrm>
        </p:spPr>
        <p:txBody>
          <a:bodyPr/>
          <a:lstStyle/>
          <a:p>
            <a:pPr eaLnBrk="1" hangingPunct="1"/>
            <a:r>
              <a:rPr lang="es-AR" sz="2400" dirty="0" smtClean="0">
                <a:solidFill>
                  <a:srgbClr val="92D050"/>
                </a:solidFill>
              </a:rPr>
              <a:t/>
            </a:r>
            <a:br>
              <a:rPr lang="es-AR" sz="2400" dirty="0" smtClean="0">
                <a:solidFill>
                  <a:srgbClr val="92D050"/>
                </a:solidFill>
              </a:rPr>
            </a:br>
            <a:r>
              <a:rPr lang="es-AR" sz="2400" dirty="0" smtClean="0">
                <a:solidFill>
                  <a:srgbClr val="92D050"/>
                </a:solidFill>
              </a:rPr>
              <a:t/>
            </a:r>
            <a:br>
              <a:rPr lang="es-AR" sz="2400" dirty="0" smtClean="0">
                <a:solidFill>
                  <a:srgbClr val="92D050"/>
                </a:solidFill>
              </a:rPr>
            </a:br>
            <a:r>
              <a:rPr lang="es-AR" sz="2400" dirty="0" smtClean="0">
                <a:solidFill>
                  <a:srgbClr val="92D050"/>
                </a:solidFill>
              </a:rPr>
              <a:t/>
            </a:r>
            <a:br>
              <a:rPr lang="es-AR" sz="2400" dirty="0" smtClean="0">
                <a:solidFill>
                  <a:srgbClr val="92D050"/>
                </a:solidFill>
              </a:rPr>
            </a:br>
            <a:r>
              <a:rPr lang="es-AR" sz="2400" dirty="0" smtClean="0">
                <a:solidFill>
                  <a:srgbClr val="92D050"/>
                </a:solidFill>
              </a:rPr>
              <a:t/>
            </a:r>
            <a:br>
              <a:rPr lang="es-AR" sz="2400" dirty="0" smtClean="0">
                <a:solidFill>
                  <a:srgbClr val="92D050"/>
                </a:solidFill>
              </a:rPr>
            </a:br>
            <a:r>
              <a:rPr lang="es-AR" sz="2800" b="1" dirty="0" smtClean="0">
                <a:solidFill>
                  <a:srgbClr val="FFFF00"/>
                </a:solidFill>
              </a:rPr>
              <a:t>Dossier documentación</a:t>
            </a:r>
            <a:r>
              <a:rPr lang="es-AR" sz="2400" dirty="0" smtClean="0">
                <a:solidFill>
                  <a:srgbClr val="92D050"/>
                </a:solidFill>
              </a:rPr>
              <a:t/>
            </a:r>
            <a:br>
              <a:rPr lang="es-AR" sz="2400" dirty="0" smtClean="0">
                <a:solidFill>
                  <a:srgbClr val="92D050"/>
                </a:solidFill>
              </a:rPr>
            </a:br>
            <a:r>
              <a:rPr lang="es-AR" sz="2400" dirty="0" smtClean="0">
                <a:solidFill>
                  <a:srgbClr val="92D050"/>
                </a:solidFill>
              </a:rPr>
              <a:t/>
            </a:r>
            <a:br>
              <a:rPr lang="es-AR" sz="2400" dirty="0" smtClean="0">
                <a:solidFill>
                  <a:srgbClr val="92D050"/>
                </a:solidFill>
              </a:rPr>
            </a:br>
            <a:r>
              <a:rPr lang="es-AR" sz="2400" dirty="0" smtClean="0">
                <a:solidFill>
                  <a:srgbClr val="92D050"/>
                </a:solidFill>
              </a:rPr>
              <a:t>Instructivos auxiliares ejemplos</a:t>
            </a:r>
            <a:br>
              <a:rPr lang="es-AR" sz="2400" dirty="0" smtClean="0">
                <a:solidFill>
                  <a:srgbClr val="92D050"/>
                </a:solidFill>
              </a:rPr>
            </a:br>
            <a:r>
              <a:rPr lang="es-AR" sz="2400" dirty="0" smtClean="0">
                <a:solidFill>
                  <a:srgbClr val="92D050"/>
                </a:solidFill>
              </a:rPr>
              <a:t>Normativa vigente concursos auxiliares UBA</a:t>
            </a:r>
            <a:br>
              <a:rPr lang="es-AR" sz="2400" dirty="0" smtClean="0">
                <a:solidFill>
                  <a:srgbClr val="92D050"/>
                </a:solidFill>
              </a:rPr>
            </a:br>
            <a:r>
              <a:rPr lang="es-AR" sz="2400" dirty="0" smtClean="0">
                <a:solidFill>
                  <a:srgbClr val="92D050"/>
                </a:solidFill>
              </a:rPr>
              <a:t>Planes de clase</a:t>
            </a:r>
            <a:br>
              <a:rPr lang="es-AR" sz="2400" dirty="0" smtClean="0">
                <a:solidFill>
                  <a:srgbClr val="92D050"/>
                </a:solidFill>
              </a:rPr>
            </a:br>
            <a:r>
              <a:rPr lang="es-AR" sz="2400" dirty="0" smtClean="0">
                <a:solidFill>
                  <a:srgbClr val="92D050"/>
                </a:solidFill>
              </a:rPr>
              <a:t>Reglamentos</a:t>
            </a:r>
            <a:br>
              <a:rPr lang="es-AR" sz="2400" dirty="0" smtClean="0">
                <a:solidFill>
                  <a:srgbClr val="92D050"/>
                </a:solidFill>
              </a:rPr>
            </a:br>
            <a:r>
              <a:rPr lang="es-AR" sz="2400" dirty="0" smtClean="0">
                <a:solidFill>
                  <a:srgbClr val="92D050"/>
                </a:solidFill>
              </a:rPr>
              <a:t>Manual de escritura (Oralidad académica. Págs. 239-249)</a:t>
            </a:r>
            <a:br>
              <a:rPr lang="es-AR" sz="2400" dirty="0" smtClean="0">
                <a:solidFill>
                  <a:srgbClr val="92D050"/>
                </a:solidFill>
              </a:rPr>
            </a:br>
            <a:r>
              <a:rPr lang="es-AR" sz="2400" dirty="0">
                <a:solidFill>
                  <a:srgbClr val="92D050"/>
                </a:solidFill>
              </a:rPr>
              <a:t/>
            </a:r>
            <a:br>
              <a:rPr lang="es-AR" sz="2400" dirty="0">
                <a:solidFill>
                  <a:srgbClr val="92D050"/>
                </a:solidFill>
              </a:rPr>
            </a:br>
            <a:r>
              <a:rPr lang="es-AR" sz="2400" dirty="0" smtClean="0">
                <a:solidFill>
                  <a:srgbClr val="92D050"/>
                </a:solidFill>
              </a:rPr>
              <a:t>Reglamento auxiliares CBC</a:t>
            </a:r>
            <a:br>
              <a:rPr lang="es-AR" sz="2400" dirty="0" smtClean="0">
                <a:solidFill>
                  <a:srgbClr val="92D050"/>
                </a:solidFill>
              </a:rPr>
            </a:br>
            <a:r>
              <a:rPr lang="es-AR" sz="2400" dirty="0" smtClean="0">
                <a:solidFill>
                  <a:srgbClr val="92D050"/>
                </a:solidFill>
              </a:rPr>
              <a:t/>
            </a:r>
            <a:br>
              <a:rPr lang="es-AR" sz="2400" dirty="0" smtClean="0">
                <a:solidFill>
                  <a:srgbClr val="92D050"/>
                </a:solidFill>
              </a:rPr>
            </a:br>
            <a:r>
              <a:rPr lang="es-AR" sz="2400" dirty="0" smtClean="0">
                <a:solidFill>
                  <a:srgbClr val="92D050"/>
                </a:solidFill>
              </a:rPr>
              <a:t/>
            </a:r>
            <a:br>
              <a:rPr lang="es-AR" sz="2400" dirty="0" smtClean="0">
                <a:solidFill>
                  <a:srgbClr val="92D050"/>
                </a:solidFill>
              </a:rPr>
            </a:br>
            <a:r>
              <a:rPr lang="es-AR" sz="2400" dirty="0" smtClean="0">
                <a:solidFill>
                  <a:srgbClr val="92D050"/>
                </a:solidFill>
              </a:rPr>
              <a:t/>
            </a:r>
            <a:br>
              <a:rPr lang="es-AR" sz="2400" dirty="0" smtClean="0">
                <a:solidFill>
                  <a:srgbClr val="92D050"/>
                </a:solidFill>
              </a:rPr>
            </a:br>
            <a:endParaRPr lang="es-AR" sz="2400" dirty="0" smtClean="0">
              <a:solidFill>
                <a:srgbClr val="92D050"/>
              </a:solidFill>
            </a:endParaRPr>
          </a:p>
        </p:txBody>
      </p:sp>
    </p:spTree>
  </p:cSld>
  <p:clrMapOvr>
    <a:masterClrMapping/>
  </p:clrMapOvr>
  <p:transition spd="slow" advTm="5638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1 Título"/>
          <p:cNvSpPr>
            <a:spLocks noGrp="1"/>
          </p:cNvSpPr>
          <p:nvPr>
            <p:ph type="ctrTitle"/>
          </p:nvPr>
        </p:nvSpPr>
        <p:spPr>
          <a:xfrm>
            <a:off x="611188" y="549275"/>
            <a:ext cx="7845425" cy="5903913"/>
          </a:xfrm>
        </p:spPr>
        <p:txBody>
          <a:bodyPr/>
          <a:lstStyle/>
          <a:p>
            <a:pPr eaLnBrk="1" hangingPunct="1"/>
            <a:r>
              <a:rPr lang="es-AR" smtClean="0">
                <a:solidFill>
                  <a:srgbClr val="92D050"/>
                </a:solidFill>
              </a:rPr>
              <a:t/>
            </a:r>
            <a:br>
              <a:rPr lang="es-AR" smtClean="0">
                <a:solidFill>
                  <a:srgbClr val="92D050"/>
                </a:solidFill>
              </a:rPr>
            </a:br>
            <a:r>
              <a:rPr lang="es-AR" smtClean="0">
                <a:solidFill>
                  <a:srgbClr val="92D050"/>
                </a:solidFill>
              </a:rPr>
              <a:t/>
            </a:r>
            <a:br>
              <a:rPr lang="es-AR" smtClean="0">
                <a:solidFill>
                  <a:srgbClr val="92D050"/>
                </a:solidFill>
              </a:rPr>
            </a:br>
            <a:endParaRPr lang="es-AR" smtClean="0">
              <a:solidFill>
                <a:srgbClr val="92D050"/>
              </a:solidFill>
            </a:endParaRPr>
          </a:p>
        </p:txBody>
      </p:sp>
      <p:pic>
        <p:nvPicPr>
          <p:cNvPr id="4" name="3 Imagen" descr="aduba_ok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28670"/>
            <a:ext cx="9144000" cy="4800600"/>
          </a:xfrm>
          <a:prstGeom prst="rect">
            <a:avLst/>
          </a:prstGeom>
        </p:spPr>
      </p:pic>
    </p:spTree>
  </p:cSld>
  <p:clrMapOvr>
    <a:masterClrMapping/>
  </p:clrMapOvr>
  <p:transition spd="slow" advTm="4512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95536" y="476672"/>
            <a:ext cx="8291264" cy="5649491"/>
          </a:xfrm>
        </p:spPr>
        <p:txBody>
          <a:bodyPr/>
          <a:lstStyle/>
          <a:p>
            <a:pPr marL="0" indent="0" algn="ctr">
              <a:buNone/>
            </a:pPr>
            <a:r>
              <a:rPr lang="es-AR" dirty="0" smtClean="0">
                <a:solidFill>
                  <a:srgbClr val="92D050"/>
                </a:solidFill>
              </a:rPr>
              <a:t>Muchas </a:t>
            </a:r>
            <a:r>
              <a:rPr lang="es-AR" dirty="0" smtClean="0">
                <a:solidFill>
                  <a:srgbClr val="92D050"/>
                </a:solidFill>
              </a:rPr>
              <a:t>gracias!</a:t>
            </a:r>
          </a:p>
          <a:p>
            <a:pPr marL="0" indent="0" algn="ctr">
              <a:buNone/>
            </a:pPr>
            <a:endParaRPr lang="es-AR" dirty="0" smtClean="0">
              <a:solidFill>
                <a:srgbClr val="92D050"/>
              </a:solidFill>
            </a:endParaRPr>
          </a:p>
          <a:p>
            <a:pPr marL="0" indent="0" algn="ctr">
              <a:buNone/>
            </a:pPr>
            <a:r>
              <a:rPr lang="es-AR" dirty="0">
                <a:solidFill>
                  <a:srgbClr val="92D050"/>
                </a:solidFill>
              </a:rPr>
              <a:t>MÁS DERECHOS PARA TODOS LOS DOCENTES </a:t>
            </a:r>
            <a:endParaRPr lang="es-AR" dirty="0" smtClean="0">
              <a:solidFill>
                <a:srgbClr val="92D050"/>
              </a:solidFill>
            </a:endParaRPr>
          </a:p>
          <a:p>
            <a:pPr marL="0" indent="0" algn="ctr">
              <a:buNone/>
            </a:pPr>
            <a:endParaRPr lang="es-AR" dirty="0">
              <a:solidFill>
                <a:srgbClr val="92D050"/>
              </a:solidFill>
            </a:endParaRPr>
          </a:p>
          <a:p>
            <a:pPr marL="0" indent="0" algn="ctr">
              <a:buNone/>
            </a:pPr>
            <a:r>
              <a:rPr lang="es-AR" dirty="0" smtClean="0">
                <a:solidFill>
                  <a:srgbClr val="92D050"/>
                </a:solidFill>
              </a:rPr>
              <a:t>Para estar actualizado solicitar a: </a:t>
            </a:r>
          </a:p>
          <a:p>
            <a:pPr marL="0" indent="0" algn="ctr">
              <a:buNone/>
            </a:pPr>
            <a:r>
              <a:rPr lang="es-AR" dirty="0" err="1" smtClean="0"/>
              <a:t>adubacomunicacion@gmail.com</a:t>
            </a:r>
            <a:endParaRPr lang="es-AR" dirty="0" smtClean="0"/>
          </a:p>
          <a:p>
            <a:pPr marL="0" indent="0" algn="ctr">
              <a:buNone/>
            </a:pPr>
            <a:r>
              <a:rPr lang="es-AR" dirty="0" smtClean="0">
                <a:solidFill>
                  <a:srgbClr val="92D050"/>
                </a:solidFill>
              </a:rPr>
              <a:t>Boletín semanal </a:t>
            </a:r>
            <a:r>
              <a:rPr lang="es-AR" dirty="0" err="1" smtClean="0">
                <a:solidFill>
                  <a:srgbClr val="92D050"/>
                </a:solidFill>
              </a:rPr>
              <a:t>ADUBA</a:t>
            </a:r>
            <a:endParaRPr lang="es-AR" dirty="0" smtClean="0">
              <a:solidFill>
                <a:srgbClr val="92D050"/>
              </a:solidFill>
            </a:endParaRPr>
          </a:p>
          <a:p>
            <a:pPr marL="0" indent="0" algn="ctr">
              <a:buNone/>
            </a:pPr>
            <a:endParaRPr lang="es-AR" dirty="0">
              <a:solidFill>
                <a:srgbClr val="92D050"/>
              </a:solidFill>
            </a:endParaRPr>
          </a:p>
          <a:p>
            <a:pPr marL="0" indent="0" algn="ctr">
              <a:buNone/>
            </a:pPr>
            <a:endParaRPr lang="es-AR" dirty="0">
              <a:solidFill>
                <a:srgbClr val="92D050"/>
              </a:solidFill>
            </a:endParaRPr>
          </a:p>
        </p:txBody>
      </p:sp>
      <p:pic>
        <p:nvPicPr>
          <p:cNvPr id="4" name="3 Imagen" descr="Captura de pantalla 2016-08-22 a las 7.22.59.png">
            <a:hlinkClick r:id="rId2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4725144"/>
            <a:ext cx="4267200" cy="168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9371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1 Título"/>
          <p:cNvSpPr>
            <a:spLocks noGrp="1"/>
          </p:cNvSpPr>
          <p:nvPr>
            <p:ph type="ctrTitle"/>
          </p:nvPr>
        </p:nvSpPr>
        <p:spPr>
          <a:xfrm>
            <a:off x="611188" y="549275"/>
            <a:ext cx="7845425" cy="5903913"/>
          </a:xfrm>
        </p:spPr>
        <p:txBody>
          <a:bodyPr/>
          <a:lstStyle/>
          <a:p>
            <a:pPr eaLnBrk="1" hangingPunct="1"/>
            <a:r>
              <a:rPr lang="es-AR" sz="3200" b="1" smtClean="0">
                <a:solidFill>
                  <a:srgbClr val="FFFF00"/>
                </a:solidFill>
              </a:rPr>
              <a:t>Docentes</a:t>
            </a:r>
            <a:r>
              <a:rPr lang="es-AR" sz="2400" smtClean="0">
                <a:solidFill>
                  <a:srgbClr val="92D050"/>
                </a:solidFill>
              </a:rPr>
              <a:t/>
            </a:r>
            <a:br>
              <a:rPr lang="es-AR" sz="2400" smtClean="0">
                <a:solidFill>
                  <a:srgbClr val="92D050"/>
                </a:solidFill>
              </a:rPr>
            </a:br>
            <a:r>
              <a:rPr lang="es-AR" sz="2400" smtClean="0">
                <a:solidFill>
                  <a:srgbClr val="92D050"/>
                </a:solidFill>
              </a:rPr>
              <a:t/>
            </a:r>
            <a:br>
              <a:rPr lang="es-AR" sz="2400" smtClean="0">
                <a:solidFill>
                  <a:srgbClr val="92D050"/>
                </a:solidFill>
              </a:rPr>
            </a:br>
            <a:r>
              <a:rPr lang="es-AR" sz="2400" b="1" smtClean="0">
                <a:solidFill>
                  <a:srgbClr val="FFFF00"/>
                </a:solidFill>
              </a:rPr>
              <a:t>Carlos Authier</a:t>
            </a:r>
            <a:r>
              <a:rPr lang="es-AR" sz="2400" smtClean="0">
                <a:solidFill>
                  <a:srgbClr val="92D050"/>
                </a:solidFill>
              </a:rPr>
              <a:t/>
            </a:r>
            <a:br>
              <a:rPr lang="es-AR" sz="2400" smtClean="0">
                <a:solidFill>
                  <a:srgbClr val="92D050"/>
                </a:solidFill>
              </a:rPr>
            </a:br>
            <a:r>
              <a:rPr lang="es-AR" sz="2400" smtClean="0">
                <a:solidFill>
                  <a:srgbClr val="92D050"/>
                </a:solidFill>
              </a:rPr>
              <a:t>Editor, Docente UBA, CONICET CAICYT, Maestrando UBA</a:t>
            </a:r>
            <a:br>
              <a:rPr lang="es-AR" sz="2400" smtClean="0">
                <a:solidFill>
                  <a:srgbClr val="92D050"/>
                </a:solidFill>
              </a:rPr>
            </a:br>
            <a:r>
              <a:rPr lang="es-AR" sz="2400" smtClean="0">
                <a:solidFill>
                  <a:srgbClr val="92D050"/>
                </a:solidFill>
              </a:rPr>
              <a:t/>
            </a:r>
            <a:br>
              <a:rPr lang="es-AR" sz="2400" smtClean="0">
                <a:solidFill>
                  <a:srgbClr val="92D050"/>
                </a:solidFill>
              </a:rPr>
            </a:br>
            <a:r>
              <a:rPr lang="es-AR" sz="2400" smtClean="0">
                <a:solidFill>
                  <a:srgbClr val="92D050"/>
                </a:solidFill>
              </a:rPr>
              <a:t> </a:t>
            </a:r>
            <a:r>
              <a:rPr lang="es-AR" sz="2400" b="1" smtClean="0">
                <a:solidFill>
                  <a:srgbClr val="FFFF00"/>
                </a:solidFill>
              </a:rPr>
              <a:t>Zulema Beltrami</a:t>
            </a:r>
            <a:r>
              <a:rPr lang="es-AR" sz="2400" smtClean="0">
                <a:solidFill>
                  <a:srgbClr val="92D050"/>
                </a:solidFill>
              </a:rPr>
              <a:t/>
            </a:r>
            <a:br>
              <a:rPr lang="es-AR" sz="2400" smtClean="0">
                <a:solidFill>
                  <a:srgbClr val="92D050"/>
                </a:solidFill>
              </a:rPr>
            </a:br>
            <a:r>
              <a:rPr lang="es-AR" sz="2400" smtClean="0">
                <a:solidFill>
                  <a:srgbClr val="92D050"/>
                </a:solidFill>
              </a:rPr>
              <a:t>Abogada, Docente UBA, Secretaría Gremial ADUBA, </a:t>
            </a:r>
            <a:br>
              <a:rPr lang="es-AR" sz="2400" smtClean="0">
                <a:solidFill>
                  <a:srgbClr val="92D050"/>
                </a:solidFill>
              </a:rPr>
            </a:br>
            <a:r>
              <a:rPr lang="es-AR" sz="2400" smtClean="0">
                <a:solidFill>
                  <a:srgbClr val="92D050"/>
                </a:solidFill>
              </a:rPr>
              <a:t>Maestrando UBA</a:t>
            </a:r>
            <a:br>
              <a:rPr lang="es-AR" sz="2400" smtClean="0">
                <a:solidFill>
                  <a:srgbClr val="92D050"/>
                </a:solidFill>
              </a:rPr>
            </a:br>
            <a:r>
              <a:rPr lang="es-AR" sz="2400" smtClean="0">
                <a:solidFill>
                  <a:srgbClr val="92D050"/>
                </a:solidFill>
              </a:rPr>
              <a:t/>
            </a:r>
            <a:br>
              <a:rPr lang="es-AR" sz="2400" smtClean="0">
                <a:solidFill>
                  <a:srgbClr val="92D050"/>
                </a:solidFill>
              </a:rPr>
            </a:br>
            <a:r>
              <a:rPr lang="es-AR" sz="2400" b="1" smtClean="0">
                <a:solidFill>
                  <a:srgbClr val="FFFF00"/>
                </a:solidFill>
              </a:rPr>
              <a:t>Eduardo Giordanino</a:t>
            </a:r>
            <a:r>
              <a:rPr lang="es-AR" sz="2400" smtClean="0">
                <a:solidFill>
                  <a:srgbClr val="92D050"/>
                </a:solidFill>
              </a:rPr>
              <a:t/>
            </a:r>
            <a:br>
              <a:rPr lang="es-AR" sz="2400" smtClean="0">
                <a:solidFill>
                  <a:srgbClr val="92D050"/>
                </a:solidFill>
              </a:rPr>
            </a:br>
            <a:r>
              <a:rPr lang="es-AR" sz="2400" smtClean="0">
                <a:solidFill>
                  <a:srgbClr val="92D050"/>
                </a:solidFill>
              </a:rPr>
              <a:t>Bibliotecario, Docente UBA, SISBI-UBA, Maestrando UBA</a:t>
            </a:r>
            <a:br>
              <a:rPr lang="es-AR" sz="2400" smtClean="0">
                <a:solidFill>
                  <a:srgbClr val="92D050"/>
                </a:solidFill>
              </a:rPr>
            </a:br>
            <a:r>
              <a:rPr lang="es-AR" sz="2400" smtClean="0">
                <a:solidFill>
                  <a:srgbClr val="92D050"/>
                </a:solidFill>
              </a:rPr>
              <a:t/>
            </a:r>
            <a:br>
              <a:rPr lang="es-AR" sz="2400" smtClean="0">
                <a:solidFill>
                  <a:srgbClr val="92D050"/>
                </a:solidFill>
              </a:rPr>
            </a:br>
            <a:r>
              <a:rPr lang="es-AR" sz="2400" smtClean="0">
                <a:solidFill>
                  <a:srgbClr val="FFFF00"/>
                </a:solidFill>
              </a:rPr>
              <a:t> </a:t>
            </a:r>
            <a:r>
              <a:rPr lang="es-AR" sz="2400" b="1" smtClean="0">
                <a:solidFill>
                  <a:srgbClr val="FFFF00"/>
                </a:solidFill>
              </a:rPr>
              <a:t>Verónica Perelli</a:t>
            </a:r>
            <a:r>
              <a:rPr lang="es-AR" sz="2400" smtClean="0">
                <a:solidFill>
                  <a:srgbClr val="92D050"/>
                </a:solidFill>
              </a:rPr>
              <a:t/>
            </a:r>
            <a:br>
              <a:rPr lang="es-AR" sz="2400" smtClean="0">
                <a:solidFill>
                  <a:srgbClr val="92D050"/>
                </a:solidFill>
              </a:rPr>
            </a:br>
            <a:r>
              <a:rPr lang="es-AR" sz="2400" smtClean="0">
                <a:solidFill>
                  <a:srgbClr val="92D050"/>
                </a:solidFill>
              </a:rPr>
              <a:t>Psicóloga, Docente UBA</a:t>
            </a:r>
          </a:p>
        </p:txBody>
      </p:sp>
    </p:spTree>
  </p:cSld>
  <p:clrMapOvr>
    <a:masterClrMapping/>
  </p:clrMapOvr>
  <p:transition spd="slow" advTm="5638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1 Título"/>
          <p:cNvSpPr>
            <a:spLocks noGrp="1"/>
          </p:cNvSpPr>
          <p:nvPr>
            <p:ph type="ctrTitle"/>
          </p:nvPr>
        </p:nvSpPr>
        <p:spPr>
          <a:xfrm>
            <a:off x="611188" y="549275"/>
            <a:ext cx="7845425" cy="5903913"/>
          </a:xfrm>
        </p:spPr>
        <p:txBody>
          <a:bodyPr/>
          <a:lstStyle/>
          <a:p>
            <a:pPr eaLnBrk="1" hangingPunct="1"/>
            <a:r>
              <a:rPr lang="es-AR" sz="2800" b="1" smtClean="0">
                <a:solidFill>
                  <a:srgbClr val="FFFF00"/>
                </a:solidFill>
              </a:rPr>
              <a:t>Temario</a:t>
            </a:r>
            <a:r>
              <a:rPr lang="es-AR" sz="2400" smtClean="0">
                <a:solidFill>
                  <a:srgbClr val="92D050"/>
                </a:solidFill>
              </a:rPr>
              <a:t/>
            </a:r>
            <a:br>
              <a:rPr lang="es-AR" sz="2400" smtClean="0">
                <a:solidFill>
                  <a:srgbClr val="92D050"/>
                </a:solidFill>
              </a:rPr>
            </a:br>
            <a:r>
              <a:rPr lang="es-AR" sz="2400" smtClean="0">
                <a:solidFill>
                  <a:srgbClr val="92D050"/>
                </a:solidFill>
              </a:rPr>
              <a:t/>
            </a:r>
            <a:br>
              <a:rPr lang="es-AR" sz="2400" smtClean="0">
                <a:solidFill>
                  <a:srgbClr val="92D050"/>
                </a:solidFill>
              </a:rPr>
            </a:br>
            <a:r>
              <a:rPr lang="es-AR" sz="2400" smtClean="0">
                <a:solidFill>
                  <a:srgbClr val="92D050"/>
                </a:solidFill>
              </a:rPr>
              <a:t>La normativa de los concursos docentes</a:t>
            </a:r>
            <a:br>
              <a:rPr lang="es-AR" sz="2400" smtClean="0">
                <a:solidFill>
                  <a:srgbClr val="92D050"/>
                </a:solidFill>
              </a:rPr>
            </a:br>
            <a:r>
              <a:rPr lang="es-AR" sz="2400" smtClean="0">
                <a:solidFill>
                  <a:srgbClr val="92D050"/>
                </a:solidFill>
              </a:rPr>
              <a:t/>
            </a:r>
            <a:br>
              <a:rPr lang="es-AR" sz="2400" smtClean="0">
                <a:solidFill>
                  <a:srgbClr val="92D050"/>
                </a:solidFill>
              </a:rPr>
            </a:br>
            <a:r>
              <a:rPr lang="es-AR" sz="2400" smtClean="0">
                <a:solidFill>
                  <a:srgbClr val="92D050"/>
                </a:solidFill>
              </a:rPr>
              <a:t>Los reglamentos, deberes y derechos del aspirante</a:t>
            </a:r>
            <a:br>
              <a:rPr lang="es-AR" sz="2400" smtClean="0">
                <a:solidFill>
                  <a:srgbClr val="92D050"/>
                </a:solidFill>
              </a:rPr>
            </a:br>
            <a:r>
              <a:rPr lang="es-AR" sz="2400" smtClean="0">
                <a:solidFill>
                  <a:srgbClr val="92D050"/>
                </a:solidFill>
              </a:rPr>
              <a:t/>
            </a:r>
            <a:br>
              <a:rPr lang="es-AR" sz="2400" smtClean="0">
                <a:solidFill>
                  <a:srgbClr val="92D050"/>
                </a:solidFill>
              </a:rPr>
            </a:br>
            <a:r>
              <a:rPr lang="es-AR" sz="2400" smtClean="0">
                <a:solidFill>
                  <a:srgbClr val="92D050"/>
                </a:solidFill>
              </a:rPr>
              <a:t>El convenio colectivo de trabajo (CCT)</a:t>
            </a:r>
            <a:br>
              <a:rPr lang="es-AR" sz="2400" smtClean="0">
                <a:solidFill>
                  <a:srgbClr val="92D050"/>
                </a:solidFill>
              </a:rPr>
            </a:br>
            <a:r>
              <a:rPr lang="es-AR" sz="2400" smtClean="0">
                <a:solidFill>
                  <a:srgbClr val="92D050"/>
                </a:solidFill>
              </a:rPr>
              <a:t/>
            </a:r>
            <a:br>
              <a:rPr lang="es-AR" sz="2400" smtClean="0">
                <a:solidFill>
                  <a:srgbClr val="92D050"/>
                </a:solidFill>
              </a:rPr>
            </a:br>
            <a:r>
              <a:rPr lang="es-AR" sz="2400" smtClean="0">
                <a:solidFill>
                  <a:srgbClr val="92D050"/>
                </a:solidFill>
              </a:rPr>
              <a:t>Los veedores (por claustro, gremiales)</a:t>
            </a:r>
          </a:p>
        </p:txBody>
      </p:sp>
    </p:spTree>
  </p:cSld>
  <p:clrMapOvr>
    <a:masterClrMapping/>
  </p:clrMapOvr>
  <p:transition spd="slow" advTm="5638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s-AR" b="1" dirty="0">
                <a:solidFill>
                  <a:srgbClr val="FFFF00"/>
                </a:solidFill>
              </a:rPr>
              <a:t>La multiplicidad de </a:t>
            </a:r>
            <a:r>
              <a:rPr lang="es-AR" b="1" dirty="0" smtClean="0">
                <a:solidFill>
                  <a:srgbClr val="FFFF00"/>
                </a:solidFill>
              </a:rPr>
              <a:t>factores</a:t>
            </a:r>
          </a:p>
          <a:p>
            <a:pPr marL="0" indent="0" algn="ctr">
              <a:buNone/>
            </a:pPr>
            <a:r>
              <a:rPr lang="es-AR" b="1" dirty="0" smtClean="0">
                <a:solidFill>
                  <a:srgbClr val="FFFF00"/>
                </a:solidFill>
              </a:rPr>
              <a:t>y </a:t>
            </a:r>
            <a:r>
              <a:rPr lang="es-AR" b="1" dirty="0">
                <a:solidFill>
                  <a:srgbClr val="FFFF00"/>
                </a:solidFill>
              </a:rPr>
              <a:t>aspectos del concurso </a:t>
            </a:r>
            <a:endParaRPr lang="es-AR" b="1" dirty="0" smtClean="0">
              <a:solidFill>
                <a:srgbClr val="FFFF00"/>
              </a:solidFill>
            </a:endParaRPr>
          </a:p>
          <a:p>
            <a:pPr marL="0" indent="0" algn="ctr">
              <a:buNone/>
            </a:pPr>
            <a:r>
              <a:rPr lang="es-AR" dirty="0">
                <a:solidFill>
                  <a:srgbClr val="FFFF00"/>
                </a:solidFill>
              </a:rPr>
              <a:t/>
            </a:r>
            <a:br>
              <a:rPr lang="es-AR" dirty="0">
                <a:solidFill>
                  <a:srgbClr val="FFFF00"/>
                </a:solidFill>
              </a:rPr>
            </a:br>
            <a:r>
              <a:rPr lang="es-AR" dirty="0">
                <a:solidFill>
                  <a:srgbClr val="92D050"/>
                </a:solidFill>
              </a:rPr>
              <a:t>(Los aspectos formales, académicos, </a:t>
            </a:r>
            <a:br>
              <a:rPr lang="es-AR" dirty="0">
                <a:solidFill>
                  <a:srgbClr val="92D050"/>
                </a:solidFill>
              </a:rPr>
            </a:br>
            <a:r>
              <a:rPr lang="es-AR" dirty="0">
                <a:solidFill>
                  <a:srgbClr val="92D050"/>
                </a:solidFill>
              </a:rPr>
              <a:t>políticos, gremiales, psicológicos)</a:t>
            </a:r>
            <a:br>
              <a:rPr lang="es-AR" dirty="0">
                <a:solidFill>
                  <a:srgbClr val="92D050"/>
                </a:solidFill>
              </a:rPr>
            </a:b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0899700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convenio-400x4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2000" y="889000"/>
            <a:ext cx="5080000" cy="5080000"/>
          </a:xfrm>
          <a:prstGeom prst="rect">
            <a:avLst/>
          </a:prstGeom>
        </p:spPr>
      </p:pic>
    </p:spTree>
  </p:cSld>
  <p:clrMapOvr>
    <a:masterClrMapping/>
  </p:clrMapOvr>
  <p:transition spd="slow" advTm="5638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1 Título"/>
          <p:cNvSpPr>
            <a:spLocks noGrp="1"/>
          </p:cNvSpPr>
          <p:nvPr>
            <p:ph type="ctrTitle"/>
          </p:nvPr>
        </p:nvSpPr>
        <p:spPr>
          <a:xfrm>
            <a:off x="539552" y="980728"/>
            <a:ext cx="7917061" cy="5472460"/>
          </a:xfrm>
        </p:spPr>
        <p:txBody>
          <a:bodyPr/>
          <a:lstStyle/>
          <a:p>
            <a:pPr marL="719138" algn="l" eaLnBrk="1" hangingPunct="1"/>
            <a:r>
              <a:rPr lang="es-AR" sz="2400" b="1" dirty="0" smtClean="0">
                <a:solidFill>
                  <a:srgbClr val="FFFF00"/>
                </a:solidFill>
              </a:rPr>
              <a:t>		</a:t>
            </a:r>
            <a:r>
              <a:rPr lang="es-AR" sz="2800" b="1" dirty="0" smtClean="0">
                <a:solidFill>
                  <a:srgbClr val="FFFF00"/>
                </a:solidFill>
              </a:rPr>
              <a:t>Las diferentes etapas</a:t>
            </a:r>
            <a:r>
              <a:rPr lang="es-AR" sz="2400" b="1" dirty="0" smtClean="0">
                <a:solidFill>
                  <a:srgbClr val="92D050"/>
                </a:solidFill>
              </a:rPr>
              <a:t/>
            </a:r>
            <a:br>
              <a:rPr lang="es-AR" sz="2400" b="1" dirty="0" smtClean="0">
                <a:solidFill>
                  <a:srgbClr val="92D050"/>
                </a:solidFill>
              </a:rPr>
            </a:br>
            <a:r>
              <a:rPr lang="es-AR" sz="2400" dirty="0" smtClean="0">
                <a:solidFill>
                  <a:srgbClr val="92D050"/>
                </a:solidFill>
              </a:rPr>
              <a:t/>
            </a:r>
            <a:br>
              <a:rPr lang="es-AR" sz="2400" dirty="0" smtClean="0">
                <a:solidFill>
                  <a:srgbClr val="92D050"/>
                </a:solidFill>
              </a:rPr>
            </a:br>
            <a:r>
              <a:rPr lang="es-AR" sz="2400" dirty="0" smtClean="0">
                <a:solidFill>
                  <a:srgbClr val="92D050"/>
                </a:solidFill>
              </a:rPr>
              <a:t>La inscripción</a:t>
            </a:r>
            <a:br>
              <a:rPr lang="es-AR" sz="2400" dirty="0" smtClean="0">
                <a:solidFill>
                  <a:srgbClr val="92D050"/>
                </a:solidFill>
              </a:rPr>
            </a:br>
            <a:r>
              <a:rPr lang="es-AR" sz="2400" dirty="0" smtClean="0">
                <a:solidFill>
                  <a:srgbClr val="92D050"/>
                </a:solidFill>
              </a:rPr>
              <a:t/>
            </a:r>
            <a:br>
              <a:rPr lang="es-AR" sz="2400" dirty="0" smtClean="0">
                <a:solidFill>
                  <a:srgbClr val="92D050"/>
                </a:solidFill>
              </a:rPr>
            </a:br>
            <a:r>
              <a:rPr lang="es-AR" sz="2400" dirty="0" smtClean="0">
                <a:solidFill>
                  <a:srgbClr val="92D050"/>
                </a:solidFill>
              </a:rPr>
              <a:t>Objeciones a los aspirantes y/o jurados</a:t>
            </a:r>
            <a:br>
              <a:rPr lang="es-AR" sz="2400" dirty="0" smtClean="0">
                <a:solidFill>
                  <a:srgbClr val="92D050"/>
                </a:solidFill>
              </a:rPr>
            </a:br>
            <a:r>
              <a:rPr lang="es-AR" sz="2400" dirty="0" smtClean="0">
                <a:solidFill>
                  <a:srgbClr val="92D050"/>
                </a:solidFill>
              </a:rPr>
              <a:t/>
            </a:r>
            <a:br>
              <a:rPr lang="es-AR" sz="2400" dirty="0" smtClean="0">
                <a:solidFill>
                  <a:srgbClr val="92D050"/>
                </a:solidFill>
              </a:rPr>
            </a:br>
            <a:r>
              <a:rPr lang="es-AR" sz="2400" dirty="0" smtClean="0">
                <a:solidFill>
                  <a:srgbClr val="92D050"/>
                </a:solidFill>
              </a:rPr>
              <a:t>El armado y diseño del </a:t>
            </a:r>
            <a:r>
              <a:rPr lang="es-AR" sz="2400" dirty="0" err="1" smtClean="0">
                <a:solidFill>
                  <a:srgbClr val="92D050"/>
                </a:solidFill>
              </a:rPr>
              <a:t>curriculum</a:t>
            </a:r>
            <a:r>
              <a:rPr lang="es-AR" sz="2400" dirty="0" smtClean="0">
                <a:solidFill>
                  <a:srgbClr val="92D050"/>
                </a:solidFill>
              </a:rPr>
              <a:t/>
            </a:r>
            <a:br>
              <a:rPr lang="es-AR" sz="2400" dirty="0" smtClean="0">
                <a:solidFill>
                  <a:srgbClr val="92D050"/>
                </a:solidFill>
              </a:rPr>
            </a:br>
            <a:r>
              <a:rPr lang="es-AR" sz="2400" dirty="0" smtClean="0">
                <a:solidFill>
                  <a:srgbClr val="92D050"/>
                </a:solidFill>
              </a:rPr>
              <a:t/>
            </a:r>
            <a:br>
              <a:rPr lang="es-AR" sz="2400" dirty="0" smtClean="0">
                <a:solidFill>
                  <a:srgbClr val="92D050"/>
                </a:solidFill>
              </a:rPr>
            </a:br>
            <a:r>
              <a:rPr lang="es-AR" sz="2400" dirty="0" smtClean="0">
                <a:solidFill>
                  <a:srgbClr val="92D050"/>
                </a:solidFill>
              </a:rPr>
              <a:t>La preparación del plan de clase</a:t>
            </a:r>
            <a:br>
              <a:rPr lang="es-AR" sz="2400" dirty="0" smtClean="0">
                <a:solidFill>
                  <a:srgbClr val="92D050"/>
                </a:solidFill>
              </a:rPr>
            </a:br>
            <a:r>
              <a:rPr lang="es-AR" sz="2400" dirty="0" smtClean="0">
                <a:solidFill>
                  <a:srgbClr val="92D050"/>
                </a:solidFill>
              </a:rPr>
              <a:t/>
            </a:r>
            <a:br>
              <a:rPr lang="es-AR" sz="2400" dirty="0" smtClean="0">
                <a:solidFill>
                  <a:srgbClr val="92D050"/>
                </a:solidFill>
              </a:rPr>
            </a:br>
            <a:r>
              <a:rPr lang="es-AR" sz="2400" dirty="0" smtClean="0">
                <a:solidFill>
                  <a:srgbClr val="92D050"/>
                </a:solidFill>
              </a:rPr>
              <a:t>La oratoria académica</a:t>
            </a:r>
            <a:br>
              <a:rPr lang="es-AR" sz="2400" dirty="0" smtClean="0">
                <a:solidFill>
                  <a:srgbClr val="92D050"/>
                </a:solidFill>
              </a:rPr>
            </a:br>
            <a:r>
              <a:rPr lang="es-AR" sz="2400" dirty="0" smtClean="0">
                <a:solidFill>
                  <a:srgbClr val="92D050"/>
                </a:solidFill>
              </a:rPr>
              <a:t/>
            </a:r>
            <a:br>
              <a:rPr lang="es-AR" sz="2400" dirty="0" smtClean="0">
                <a:solidFill>
                  <a:srgbClr val="92D050"/>
                </a:solidFill>
              </a:rPr>
            </a:br>
            <a:r>
              <a:rPr lang="es-AR" sz="2400" dirty="0" smtClean="0">
                <a:solidFill>
                  <a:srgbClr val="92D050"/>
                </a:solidFill>
              </a:rPr>
              <a:t>La mecánica del concurso propiamente dicha</a:t>
            </a:r>
            <a:br>
              <a:rPr lang="es-AR" sz="2400" dirty="0" smtClean="0">
                <a:solidFill>
                  <a:srgbClr val="92D050"/>
                </a:solidFill>
              </a:rPr>
            </a:br>
            <a:r>
              <a:rPr lang="es-AR" sz="2400" dirty="0" smtClean="0">
                <a:solidFill>
                  <a:srgbClr val="92D050"/>
                </a:solidFill>
              </a:rPr>
              <a:t>		(la entrevista, la clase oral) </a:t>
            </a:r>
            <a:br>
              <a:rPr lang="es-AR" sz="2400" dirty="0" smtClean="0">
                <a:solidFill>
                  <a:srgbClr val="92D050"/>
                </a:solidFill>
              </a:rPr>
            </a:br>
            <a:r>
              <a:rPr lang="es-AR" sz="2400" dirty="0" smtClean="0">
                <a:solidFill>
                  <a:srgbClr val="92D050"/>
                </a:solidFill>
              </a:rPr>
              <a:t/>
            </a:r>
            <a:br>
              <a:rPr lang="es-AR" sz="2400" dirty="0" smtClean="0">
                <a:solidFill>
                  <a:srgbClr val="92D050"/>
                </a:solidFill>
              </a:rPr>
            </a:br>
            <a:r>
              <a:rPr lang="es-AR" sz="2400" dirty="0" smtClean="0">
                <a:solidFill>
                  <a:srgbClr val="92D050"/>
                </a:solidFill>
              </a:rPr>
              <a:t/>
            </a:r>
            <a:br>
              <a:rPr lang="es-AR" sz="2400" dirty="0" smtClean="0">
                <a:solidFill>
                  <a:srgbClr val="92D050"/>
                </a:solidFill>
              </a:rPr>
            </a:br>
            <a:endParaRPr lang="es-AR" sz="2400" dirty="0" smtClean="0">
              <a:solidFill>
                <a:srgbClr val="92D050"/>
              </a:solidFill>
            </a:endParaRPr>
          </a:p>
        </p:txBody>
      </p:sp>
    </p:spTree>
  </p:cSld>
  <p:clrMapOvr>
    <a:masterClrMapping/>
  </p:clrMapOvr>
  <p:transition spd="slow" advTm="5638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Resultado de imagen para profesor clase pizarron"/>
          <p:cNvPicPr>
            <a:picLocks noChangeAspect="1" noChangeArrowheads="1"/>
          </p:cNvPicPr>
          <p:nvPr/>
        </p:nvPicPr>
        <p:blipFill>
          <a:blip r:embed="rId2"/>
          <a:srcRect l="20834" r="1250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5638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Imagen" descr="big_097fd948cabb5d35f6f901029328359c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3130"/>
            <a:ext cx="9144000" cy="6891130"/>
          </a:xfrm>
          <a:prstGeom prst="rect">
            <a:avLst/>
          </a:prstGeom>
        </p:spPr>
      </p:pic>
      <p:pic>
        <p:nvPicPr>
          <p:cNvPr id="4" name="3 Imagen" descr="profe_canchera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143248"/>
            <a:ext cx="3368461" cy="3714752"/>
          </a:xfrm>
          <a:prstGeom prst="rect">
            <a:avLst/>
          </a:prstGeom>
        </p:spPr>
      </p:pic>
    </p:spTree>
  </p:cSld>
  <p:clrMapOvr>
    <a:masterClrMapping/>
  </p:clrMapOvr>
  <p:transition spd="slow" advTm="5638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1 Título"/>
          <p:cNvSpPr>
            <a:spLocks noGrp="1"/>
          </p:cNvSpPr>
          <p:nvPr>
            <p:ph type="ctrTitle"/>
          </p:nvPr>
        </p:nvSpPr>
        <p:spPr>
          <a:xfrm>
            <a:off x="611188" y="549275"/>
            <a:ext cx="7845425" cy="5903913"/>
          </a:xfrm>
        </p:spPr>
        <p:txBody>
          <a:bodyPr/>
          <a:lstStyle/>
          <a:p>
            <a:pPr marL="534988" algn="l" eaLnBrk="1" hangingPunct="1"/>
            <a:r>
              <a:rPr lang="es-AR" sz="2400" b="1" dirty="0" smtClean="0">
                <a:solidFill>
                  <a:srgbClr val="FFFF00"/>
                </a:solidFill>
              </a:rPr>
              <a:t>			</a:t>
            </a:r>
            <a:r>
              <a:rPr lang="es-AR" sz="2800" b="1" dirty="0" smtClean="0">
                <a:solidFill>
                  <a:srgbClr val="FFFF00"/>
                </a:solidFill>
              </a:rPr>
              <a:t>Los antecedentes </a:t>
            </a:r>
            <a:br>
              <a:rPr lang="es-AR" sz="2800" b="1" dirty="0" smtClean="0">
                <a:solidFill>
                  <a:srgbClr val="FFFF00"/>
                </a:solidFill>
              </a:rPr>
            </a:br>
            <a:r>
              <a:rPr lang="es-AR" sz="2800" b="1" dirty="0" smtClean="0">
                <a:solidFill>
                  <a:srgbClr val="FFFF00"/>
                </a:solidFill>
              </a:rPr>
              <a:t>		    (formulario de inscripción)</a:t>
            </a:r>
            <a:r>
              <a:rPr lang="es-AR" sz="2400" dirty="0" smtClean="0">
                <a:solidFill>
                  <a:srgbClr val="92D050"/>
                </a:solidFill>
              </a:rPr>
              <a:t/>
            </a:r>
            <a:br>
              <a:rPr lang="es-AR" sz="2400" dirty="0" smtClean="0">
                <a:solidFill>
                  <a:srgbClr val="92D050"/>
                </a:solidFill>
              </a:rPr>
            </a:br>
            <a:r>
              <a:rPr lang="es-AR" sz="2400" dirty="0" smtClean="0">
                <a:solidFill>
                  <a:srgbClr val="92D050"/>
                </a:solidFill>
              </a:rPr>
              <a:t/>
            </a:r>
            <a:br>
              <a:rPr lang="es-AR" sz="2400" dirty="0" smtClean="0">
                <a:solidFill>
                  <a:srgbClr val="92D050"/>
                </a:solidFill>
              </a:rPr>
            </a:br>
            <a:r>
              <a:rPr lang="es-AR" sz="2400" dirty="0" smtClean="0">
                <a:solidFill>
                  <a:srgbClr val="92D050"/>
                </a:solidFill>
              </a:rPr>
              <a:t>Títulos</a:t>
            </a:r>
            <a:br>
              <a:rPr lang="es-AR" sz="2400" dirty="0" smtClean="0">
                <a:solidFill>
                  <a:srgbClr val="92D050"/>
                </a:solidFill>
              </a:rPr>
            </a:br>
            <a:r>
              <a:rPr lang="es-AR" sz="2400" dirty="0" smtClean="0">
                <a:solidFill>
                  <a:srgbClr val="92D050"/>
                </a:solidFill>
              </a:rPr>
              <a:t>Antecedentes en docencia</a:t>
            </a:r>
            <a:br>
              <a:rPr lang="es-AR" sz="2400" dirty="0" smtClean="0">
                <a:solidFill>
                  <a:srgbClr val="92D050"/>
                </a:solidFill>
              </a:rPr>
            </a:br>
            <a:r>
              <a:rPr lang="es-AR" sz="2400" dirty="0" smtClean="0">
                <a:solidFill>
                  <a:srgbClr val="92D050"/>
                </a:solidFill>
              </a:rPr>
              <a:t>Antecedentes en investigación</a:t>
            </a:r>
            <a:br>
              <a:rPr lang="es-AR" sz="2400" dirty="0" smtClean="0">
                <a:solidFill>
                  <a:srgbClr val="92D050"/>
                </a:solidFill>
              </a:rPr>
            </a:br>
            <a:r>
              <a:rPr lang="es-AR" sz="2400" dirty="0" smtClean="0">
                <a:solidFill>
                  <a:srgbClr val="92D050"/>
                </a:solidFill>
              </a:rPr>
              <a:t>Cursos seguidos</a:t>
            </a:r>
            <a:br>
              <a:rPr lang="es-AR" sz="2400" dirty="0" smtClean="0">
                <a:solidFill>
                  <a:srgbClr val="92D050"/>
                </a:solidFill>
              </a:rPr>
            </a:br>
            <a:r>
              <a:rPr lang="es-AR" sz="2400" dirty="0" smtClean="0">
                <a:solidFill>
                  <a:srgbClr val="92D050"/>
                </a:solidFill>
              </a:rPr>
              <a:t>Participación en congresos</a:t>
            </a:r>
            <a:br>
              <a:rPr lang="es-AR" sz="2400" dirty="0" smtClean="0">
                <a:solidFill>
                  <a:srgbClr val="92D050"/>
                </a:solidFill>
              </a:rPr>
            </a:br>
            <a:r>
              <a:rPr lang="es-AR" sz="2400" dirty="0" smtClean="0">
                <a:solidFill>
                  <a:srgbClr val="92D050"/>
                </a:solidFill>
              </a:rPr>
              <a:t>Actuación en universidades</a:t>
            </a:r>
            <a:br>
              <a:rPr lang="es-AR" sz="2400" dirty="0" smtClean="0">
                <a:solidFill>
                  <a:srgbClr val="92D050"/>
                </a:solidFill>
              </a:rPr>
            </a:br>
            <a:r>
              <a:rPr lang="es-AR" sz="2400" dirty="0" smtClean="0">
                <a:solidFill>
                  <a:srgbClr val="92D050"/>
                </a:solidFill>
              </a:rPr>
              <a:t>Cargos en administración pública o privada</a:t>
            </a:r>
            <a:br>
              <a:rPr lang="es-AR" sz="2400" dirty="0" smtClean="0">
                <a:solidFill>
                  <a:srgbClr val="92D050"/>
                </a:solidFill>
              </a:rPr>
            </a:br>
            <a:r>
              <a:rPr lang="es-AR" sz="2400" dirty="0" smtClean="0">
                <a:solidFill>
                  <a:srgbClr val="92D050"/>
                </a:solidFill>
              </a:rPr>
              <a:t>Formación de recursos humanos</a:t>
            </a:r>
            <a:br>
              <a:rPr lang="es-AR" sz="2400" dirty="0" smtClean="0">
                <a:solidFill>
                  <a:srgbClr val="92D050"/>
                </a:solidFill>
              </a:rPr>
            </a:br>
            <a:r>
              <a:rPr lang="es-AR" sz="2400" dirty="0" smtClean="0">
                <a:solidFill>
                  <a:srgbClr val="92D050"/>
                </a:solidFill>
              </a:rPr>
              <a:t>Síntesis de aportes en la especialidad</a:t>
            </a:r>
            <a:br>
              <a:rPr lang="es-AR" sz="2400" dirty="0" smtClean="0">
                <a:solidFill>
                  <a:srgbClr val="92D050"/>
                </a:solidFill>
              </a:rPr>
            </a:br>
            <a:r>
              <a:rPr lang="es-AR" sz="2400" dirty="0" smtClean="0">
                <a:solidFill>
                  <a:srgbClr val="92D050"/>
                </a:solidFill>
              </a:rPr>
              <a:t>Síntesis de actuación profesional o extensión</a:t>
            </a:r>
            <a:br>
              <a:rPr lang="es-AR" sz="2400" dirty="0" smtClean="0">
                <a:solidFill>
                  <a:srgbClr val="92D050"/>
                </a:solidFill>
              </a:rPr>
            </a:br>
            <a:r>
              <a:rPr lang="es-AR" sz="2400" dirty="0" smtClean="0">
                <a:solidFill>
                  <a:srgbClr val="92D050"/>
                </a:solidFill>
              </a:rPr>
              <a:t>Otros elementos</a:t>
            </a:r>
            <a:br>
              <a:rPr lang="es-AR" sz="2400" dirty="0" smtClean="0">
                <a:solidFill>
                  <a:srgbClr val="92D050"/>
                </a:solidFill>
              </a:rPr>
            </a:br>
            <a:endParaRPr lang="es-AR" sz="2400" dirty="0" smtClean="0">
              <a:solidFill>
                <a:srgbClr val="92D050"/>
              </a:solidFill>
            </a:endParaRPr>
          </a:p>
        </p:txBody>
      </p:sp>
    </p:spTree>
  </p:cSld>
  <p:clrMapOvr>
    <a:masterClrMapping/>
  </p:clrMapOvr>
  <p:transition spd="slow" advTm="5638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1017</TotalTime>
  <Words>35</Words>
  <Application>Microsoft Office PowerPoint</Application>
  <PresentationFormat>Presentación en pantalla (4:3)</PresentationFormat>
  <Paragraphs>19</Paragraphs>
  <Slides>18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19" baseType="lpstr">
      <vt:lpstr>Tema de Office</vt:lpstr>
      <vt:lpstr>Presentación de PowerPoint</vt:lpstr>
      <vt:lpstr>Docentes  Carlos Authier Editor, Docente UBA, CONICET CAICYT, Maestrando UBA   Zulema Beltrami Abogada, Docente UBA, Secretaría Gremial ADUBA,  Maestrando UBA  Eduardo Giordanino Bibliotecario, Docente UBA, SISBI-UBA, Maestrando UBA   Verónica Perelli Psicóloga, Docente UBA</vt:lpstr>
      <vt:lpstr>Temario  La normativa de los concursos docentes  Los reglamentos, deberes y derechos del aspirante  El convenio colectivo de trabajo (CCT)  Los veedores (por claustro, gremiales)</vt:lpstr>
      <vt:lpstr>Presentación de PowerPoint</vt:lpstr>
      <vt:lpstr>Presentación de PowerPoint</vt:lpstr>
      <vt:lpstr>  Las diferentes etapas  La inscripción  Objeciones a los aspirantes y/o jurados  El armado y diseño del curriculum  La preparación del plan de clase  La oratoria académica  La mecánica del concurso propiamente dicha   (la entrevista, la clase oral)    </vt:lpstr>
      <vt:lpstr>Presentación de PowerPoint</vt:lpstr>
      <vt:lpstr>Presentación de PowerPoint</vt:lpstr>
      <vt:lpstr>   Los antecedentes        (formulario de inscripción)  Títulos Antecedentes en docencia Antecedentes en investigación Cursos seguidos Participación en congresos Actuación en universidades Cargos en administración pública o privada Formación de recursos humanos Síntesis de aportes en la especialidad Síntesis de actuación profesional o extensión Otros elementos </vt:lpstr>
      <vt:lpstr>Presentación de PowerPoint</vt:lpstr>
      <vt:lpstr>Presentación de PowerPoint</vt:lpstr>
      <vt:lpstr>Presentación de PowerPoint</vt:lpstr>
      <vt:lpstr>La cuestión psicológica del concurso  Cómo prepararse para la entrevista  Cómo prepararse para la clase oral  </vt:lpstr>
      <vt:lpstr>Presentación de PowerPoint</vt:lpstr>
      <vt:lpstr>     La conformación de jurados y comisiones evaluadoras (recusaciones y excusaciones)  Las etapas posteriores a la defensa  (dictámenes por unanimidad, de mayoría y minoría, impugnaciones)    </vt:lpstr>
      <vt:lpstr>    Dossier documentación  Instructivos auxiliares ejemplos Normativa vigente concursos auxiliares UBA Planes de clase Reglamentos Manual de escritura (Oralidad académica. Págs. 239-249)  Reglamento auxiliares CBC    </vt:lpstr>
      <vt:lpstr>  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Registro y Organización de Materiales Editoriales</dc:title>
  <dc:creator>Carlos</dc:creator>
  <cp:lastModifiedBy>Carlos</cp:lastModifiedBy>
  <cp:revision>92</cp:revision>
  <dcterms:created xsi:type="dcterms:W3CDTF">2015-04-06T22:43:51Z</dcterms:created>
  <dcterms:modified xsi:type="dcterms:W3CDTF">2016-10-19T02:54:06Z</dcterms:modified>
</cp:coreProperties>
</file>